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bookmarkIdSeed="3">
  <p:sldMasterIdLst>
    <p:sldMasterId id="2147483648" r:id="rId1"/>
  </p:sldMasterIdLst>
  <p:notesMasterIdLst>
    <p:notesMasterId r:id="rId80"/>
  </p:notesMasterIdLst>
  <p:sldIdLst>
    <p:sldId id="256" r:id="rId2"/>
    <p:sldId id="257" r:id="rId3"/>
    <p:sldId id="258" r:id="rId4"/>
    <p:sldId id="390" r:id="rId5"/>
    <p:sldId id="388" r:id="rId6"/>
    <p:sldId id="391" r:id="rId7"/>
    <p:sldId id="392" r:id="rId8"/>
    <p:sldId id="393" r:id="rId9"/>
    <p:sldId id="394" r:id="rId10"/>
    <p:sldId id="395" r:id="rId11"/>
    <p:sldId id="396" r:id="rId12"/>
    <p:sldId id="397" r:id="rId13"/>
    <p:sldId id="398" r:id="rId14"/>
    <p:sldId id="399" r:id="rId15"/>
    <p:sldId id="400" r:id="rId16"/>
    <p:sldId id="401" r:id="rId17"/>
    <p:sldId id="405" r:id="rId18"/>
    <p:sldId id="402" r:id="rId19"/>
    <p:sldId id="406" r:id="rId20"/>
    <p:sldId id="445" r:id="rId21"/>
    <p:sldId id="446" r:id="rId22"/>
    <p:sldId id="462" r:id="rId23"/>
    <p:sldId id="465" r:id="rId24"/>
    <p:sldId id="466" r:id="rId25"/>
    <p:sldId id="467" r:id="rId26"/>
    <p:sldId id="468" r:id="rId27"/>
    <p:sldId id="469" r:id="rId28"/>
    <p:sldId id="470" r:id="rId29"/>
    <p:sldId id="471" r:id="rId30"/>
    <p:sldId id="472" r:id="rId31"/>
    <p:sldId id="473" r:id="rId32"/>
    <p:sldId id="474" r:id="rId33"/>
    <p:sldId id="475" r:id="rId34"/>
    <p:sldId id="476" r:id="rId35"/>
    <p:sldId id="477" r:id="rId36"/>
    <p:sldId id="478" r:id="rId37"/>
    <p:sldId id="479" r:id="rId38"/>
    <p:sldId id="480" r:id="rId39"/>
    <p:sldId id="481" r:id="rId40"/>
    <p:sldId id="482" r:id="rId41"/>
    <p:sldId id="407" r:id="rId42"/>
    <p:sldId id="404" r:id="rId43"/>
    <p:sldId id="408" r:id="rId44"/>
    <p:sldId id="409" r:id="rId45"/>
    <p:sldId id="412" r:id="rId46"/>
    <p:sldId id="411" r:id="rId47"/>
    <p:sldId id="414" r:id="rId48"/>
    <p:sldId id="415" r:id="rId49"/>
    <p:sldId id="416" r:id="rId50"/>
    <p:sldId id="417" r:id="rId51"/>
    <p:sldId id="418" r:id="rId52"/>
    <p:sldId id="419" r:id="rId53"/>
    <p:sldId id="420" r:id="rId54"/>
    <p:sldId id="421" r:id="rId55"/>
    <p:sldId id="422" r:id="rId56"/>
    <p:sldId id="413" r:id="rId57"/>
    <p:sldId id="410" r:id="rId58"/>
    <p:sldId id="425" r:id="rId59"/>
    <p:sldId id="426" r:id="rId60"/>
    <p:sldId id="427" r:id="rId61"/>
    <p:sldId id="428" r:id="rId62"/>
    <p:sldId id="429" r:id="rId63"/>
    <p:sldId id="430" r:id="rId64"/>
    <p:sldId id="431" r:id="rId65"/>
    <p:sldId id="432" r:id="rId66"/>
    <p:sldId id="433" r:id="rId67"/>
    <p:sldId id="434" r:id="rId68"/>
    <p:sldId id="435" r:id="rId69"/>
    <p:sldId id="436" r:id="rId70"/>
    <p:sldId id="437" r:id="rId71"/>
    <p:sldId id="438" r:id="rId72"/>
    <p:sldId id="439" r:id="rId73"/>
    <p:sldId id="440" r:id="rId74"/>
    <p:sldId id="441" r:id="rId75"/>
    <p:sldId id="442" r:id="rId76"/>
    <p:sldId id="423" r:id="rId77"/>
    <p:sldId id="424" r:id="rId78"/>
    <p:sldId id="444" r:id="rId79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81"/>
      <p:bold r:id="rId82"/>
      <p:italic r:id="rId83"/>
      <p:boldItalic r:id="rId84"/>
    </p:embeddedFont>
    <p:embeddedFont>
      <p:font typeface="맑은 고딕" panose="020B0503020000020004" pitchFamily="50" charset="-127"/>
      <p:regular r:id="rId85"/>
      <p:bold r:id="rId86"/>
    </p:embeddedFont>
    <p:embeddedFont>
      <p:font typeface="나눔고딕" panose="020B0600000101010101" charset="-127"/>
      <p:regular r:id="rId87"/>
      <p:bold r:id="rId8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임승한" initials="임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2A538"/>
    <a:srgbClr val="FFBF00"/>
    <a:srgbClr val="0173D4"/>
    <a:srgbClr val="11A6FF"/>
    <a:srgbClr val="85D3F7"/>
    <a:srgbClr val="A4BF3A"/>
    <a:srgbClr val="FB625C"/>
    <a:srgbClr val="0048AC"/>
    <a:srgbClr val="BAE6FF"/>
    <a:srgbClr val="4DAB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12C8C85-51F0-491E-9774-3900AFEF0FD7}" styleName="밝은 스타일 2 - 강조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68D230F3-CF80-4859-8CE7-A43EE81993B5}" styleName="밝은 스타일 1 - 강조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10A1B5D5-9B99-4C35-A422-299274C87663}" styleName="보통 스타일 1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A488322-F2BA-4B5B-9748-0D474271808F}" styleName="보통 스타일 3 - 강조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D27102A9-8310-4765-A935-A1911B00CA55}" styleName="밝은 스타일 1 - 강조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5758FB7-9AC5-4552-8A53-C91805E547FA}" styleName="테마 스타일 1 - 강조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BDBED569-4797-4DF1-A0F4-6AAB3CD982D8}" styleName="밝은 스타일 3 - 강조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D083AE6-46FA-4A59-8FB0-9F97EB10719F}" styleName="밝은 스타일 3 - 강조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E8B1032C-EA38-4F05-BA0D-38AFFFC7BED3}" styleName="밝은 스타일 3 - 강조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206" autoAdjust="0"/>
    <p:restoredTop sz="85481" autoAdjust="0"/>
  </p:normalViewPr>
  <p:slideViewPr>
    <p:cSldViewPr>
      <p:cViewPr varScale="1">
        <p:scale>
          <a:sx n="58" d="100"/>
          <a:sy n="58" d="100"/>
        </p:scale>
        <p:origin x="78" y="174"/>
      </p:cViewPr>
      <p:guideLst>
        <p:guide orient="horz" pos="2160"/>
        <p:guide pos="2880"/>
      </p:guideLst>
    </p:cSldViewPr>
  </p:slideViewPr>
  <p:notesTextViewPr>
    <p:cViewPr>
      <p:scale>
        <a:sx n="66" d="100"/>
        <a:sy n="66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5" d="100"/>
          <a:sy n="55" d="100"/>
        </p:scale>
        <p:origin x="-2856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font" Target="fonts/font4.fntdata"/><Relationship Id="rId89" Type="http://schemas.openxmlformats.org/officeDocument/2006/relationships/commentAuthors" Target="commentAuthor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font" Target="fonts/font7.fntdata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font" Target="fonts/font2.fntdata"/><Relationship Id="rId90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notesMaster" Target="notesMasters/notesMaster1.xml"/><Relationship Id="rId85" Type="http://schemas.openxmlformats.org/officeDocument/2006/relationships/font" Target="fonts/font5.fntdata"/><Relationship Id="rId93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font" Target="fonts/font3.fntdata"/><Relationship Id="rId88" Type="http://schemas.openxmlformats.org/officeDocument/2006/relationships/font" Target="fonts/font8.fntdata"/><Relationship Id="rId9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font" Target="fonts/font1.fntdata"/><Relationship Id="rId86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59BFD7-A637-49BE-9E36-6D66A4B8DC57}" type="datetimeFigureOut">
              <a:rPr lang="ko-KR" altLang="en-US" smtClean="0"/>
              <a:t>2015-06-21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AA0A2A-984F-41C2-8CFE-6595FB6AA7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59087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AA0A2A-984F-41C2-8CFE-6595FB6AA7AC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47090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AA0A2A-984F-41C2-8CFE-6595FB6AA7AC}" type="slidenum">
              <a:rPr lang="ko-KR" altLang="en-US" smtClean="0"/>
              <a:t>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784104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AA0A2A-984F-41C2-8CFE-6595FB6AA7AC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17917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AA0A2A-984F-41C2-8CFE-6595FB6AA7AC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36513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AA0A2A-984F-41C2-8CFE-6595FB6AA7AC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32296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AA0A2A-984F-41C2-8CFE-6595FB6AA7AC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3646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AA0A2A-984F-41C2-8CFE-6595FB6AA7AC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55631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-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AA0A2A-984F-41C2-8CFE-6595FB6AA7AC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97185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-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AA0A2A-984F-41C2-8CFE-6595FB6AA7AC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46865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-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AA0A2A-984F-41C2-8CFE-6595FB6AA7AC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44778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-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AA0A2A-984F-41C2-8CFE-6595FB6AA7AC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58791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AA0A2A-984F-41C2-8CFE-6595FB6AA7AC}" type="slidenum">
              <a:rPr lang="ko-KR" altLang="en-US" smtClean="0"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0988376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-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AA0A2A-984F-41C2-8CFE-6595FB6AA7AC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083179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-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AA0A2A-984F-41C2-8CFE-6595FB6AA7AC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034897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-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AA0A2A-984F-41C2-8CFE-6595FB6AA7AC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201167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-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AA0A2A-984F-41C2-8CFE-6595FB6AA7AC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323946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-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AA0A2A-984F-41C2-8CFE-6595FB6AA7AC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655105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-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AA0A2A-984F-41C2-8CFE-6595FB6AA7AC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621605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-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AA0A2A-984F-41C2-8CFE-6595FB6AA7AC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741663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-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AA0A2A-984F-41C2-8CFE-6595FB6AA7AC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725791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-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AA0A2A-984F-41C2-8CFE-6595FB6AA7AC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318896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-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AA0A2A-984F-41C2-8CFE-6595FB6AA7AC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29810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/>
            </a:r>
            <a:br>
              <a:rPr lang="en-US" altLang="ko-KR" dirty="0" smtClean="0"/>
            </a:b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AA0A2A-984F-41C2-8CFE-6595FB6AA7AC}" type="slidenum">
              <a:rPr lang="ko-KR" altLang="en-US" smtClean="0"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0059192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-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AA0A2A-984F-41C2-8CFE-6595FB6AA7AC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603824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-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AA0A2A-984F-41C2-8CFE-6595FB6AA7AC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429867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-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AA0A2A-984F-41C2-8CFE-6595FB6AA7AC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403570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AA0A2A-984F-41C2-8CFE-6595FB6AA7AC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066030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AA0A2A-984F-41C2-8CFE-6595FB6AA7AC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240756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AA0A2A-984F-41C2-8CFE-6595FB6AA7AC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150416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AA0A2A-984F-41C2-8CFE-6595FB6AA7AC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272168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AA0A2A-984F-41C2-8CFE-6595FB6AA7AC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784928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AA0A2A-984F-41C2-8CFE-6595FB6AA7AC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675909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AA0A2A-984F-41C2-8CFE-6595FB6AA7AC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15617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AA0A2A-984F-41C2-8CFE-6595FB6AA7AC}" type="slidenum">
              <a:rPr lang="ko-KR" altLang="en-US" smtClean="0"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7506147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AA0A2A-984F-41C2-8CFE-6595FB6AA7AC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620296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AA0A2A-984F-41C2-8CFE-6595FB6AA7AC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507471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AA0A2A-984F-41C2-8CFE-6595FB6AA7AC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730143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AA0A2A-984F-41C2-8CFE-6595FB6AA7AC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54351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AA0A2A-984F-41C2-8CFE-6595FB6AA7AC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519802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AA0A2A-984F-41C2-8CFE-6595FB6AA7AC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247253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AA0A2A-984F-41C2-8CFE-6595FB6AA7AC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977783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AA0A2A-984F-41C2-8CFE-6595FB6AA7AC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965764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AA0A2A-984F-41C2-8CFE-6595FB6AA7AC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463373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AA0A2A-984F-41C2-8CFE-6595FB6AA7AC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34454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AA0A2A-984F-41C2-8CFE-6595FB6AA7AC}" type="slidenum">
              <a:rPr lang="ko-KR" altLang="en-US" smtClean="0"/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7473701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AA0A2A-984F-41C2-8CFE-6595FB6AA7AC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542878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AA0A2A-984F-41C2-8CFE-6595FB6AA7AC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233360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AA0A2A-984F-41C2-8CFE-6595FB6AA7AC}" type="slidenum">
              <a:rPr lang="ko-KR" altLang="en-US" smtClean="0"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20072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AA0A2A-984F-41C2-8CFE-6595FB6AA7AC}" type="slidenum">
              <a:rPr lang="ko-KR" altLang="en-US" smtClean="0"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687917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AA0A2A-984F-41C2-8CFE-6595FB6AA7AC}" type="slidenum">
              <a:rPr lang="ko-KR" altLang="en-US" smtClean="0"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212531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AA0A2A-984F-41C2-8CFE-6595FB6AA7AC}" type="slidenum">
              <a:rPr lang="ko-KR" altLang="en-US" smtClean="0"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008095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AA0A2A-984F-41C2-8CFE-6595FB6AA7AC}" type="slidenum">
              <a:rPr lang="ko-KR" altLang="en-US" smtClean="0"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680151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AA0A2A-984F-41C2-8CFE-6595FB6AA7AC}" type="slidenum">
              <a:rPr lang="ko-KR" altLang="en-US" smtClean="0"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023794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AA0A2A-984F-41C2-8CFE-6595FB6AA7AC}" type="slidenum">
              <a:rPr lang="ko-KR" altLang="en-US" smtClean="0"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678903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AA0A2A-984F-41C2-8CFE-6595FB6AA7AC}" type="slidenum">
              <a:rPr lang="ko-KR" altLang="en-US" smtClean="0"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00644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AA0A2A-984F-41C2-8CFE-6595FB6AA7AC}" type="slidenum">
              <a:rPr lang="ko-KR" altLang="en-US" smtClean="0"/>
              <a:t>10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8986015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AA0A2A-984F-41C2-8CFE-6595FB6AA7AC}" type="slidenum">
              <a:rPr lang="ko-KR" altLang="en-US" smtClean="0"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310607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AA0A2A-984F-41C2-8CFE-6595FB6AA7AC}" type="slidenum">
              <a:rPr lang="ko-KR" altLang="en-US" smtClean="0"/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263883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AA0A2A-984F-41C2-8CFE-6595FB6AA7AC}" type="slidenum">
              <a:rPr lang="ko-KR" altLang="en-US" smtClean="0"/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873171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AA0A2A-984F-41C2-8CFE-6595FB6AA7AC}" type="slidenum">
              <a:rPr lang="ko-KR" altLang="en-US" smtClean="0"/>
              <a:t>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5418803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AA0A2A-984F-41C2-8CFE-6595FB6AA7AC}" type="slidenum">
              <a:rPr lang="ko-KR" altLang="en-US" smtClean="0"/>
              <a:t>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48139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AA0A2A-984F-41C2-8CFE-6595FB6AA7AC}" type="slidenum">
              <a:rPr lang="ko-KR" altLang="en-US" smtClean="0"/>
              <a:t>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25595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AA0A2A-984F-41C2-8CFE-6595FB6AA7AC}" type="slidenum">
              <a:rPr lang="ko-KR" altLang="en-US" smtClean="0"/>
              <a:t>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873864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AA0A2A-984F-41C2-8CFE-6595FB6AA7AC}" type="slidenum">
              <a:rPr lang="ko-KR" altLang="en-US" smtClean="0"/>
              <a:t>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3527504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AA0A2A-984F-41C2-8CFE-6595FB6AA7AC}" type="slidenum">
              <a:rPr lang="ko-KR" altLang="en-US" smtClean="0"/>
              <a:t>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921174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AA0A2A-984F-41C2-8CFE-6595FB6AA7AC}" type="slidenum">
              <a:rPr lang="ko-KR" altLang="en-US" smtClean="0"/>
              <a:t>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84366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AA0A2A-984F-41C2-8CFE-6595FB6AA7AC}" type="slidenum">
              <a:rPr lang="ko-KR" altLang="en-US" smtClean="0"/>
              <a:t>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268428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AA0A2A-984F-41C2-8CFE-6595FB6AA7AC}" type="slidenum">
              <a:rPr lang="ko-KR" altLang="en-US" smtClean="0"/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931185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AA0A2A-984F-41C2-8CFE-6595FB6AA7AC}" type="slidenum">
              <a:rPr lang="ko-KR" altLang="en-US" smtClean="0"/>
              <a:t>13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957984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FFF52-5CE3-46CC-AD51-C0761A45BE53}" type="datetimeFigureOut">
              <a:rPr lang="ko-KR" altLang="en-US" smtClean="0"/>
              <a:pPr/>
              <a:t>2015-06-21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119B8-9389-46AC-85AC-6E041558E73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FFF52-5CE3-46CC-AD51-C0761A45BE53}" type="datetimeFigureOut">
              <a:rPr lang="ko-KR" altLang="en-US" smtClean="0"/>
              <a:pPr/>
              <a:t>2015-06-21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119B8-9389-46AC-85AC-6E041558E73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FFF52-5CE3-46CC-AD51-C0761A45BE53}" type="datetimeFigureOut">
              <a:rPr lang="ko-KR" altLang="en-US" smtClean="0"/>
              <a:pPr/>
              <a:t>2015-06-21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119B8-9389-46AC-85AC-6E041558E73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FFF52-5CE3-46CC-AD51-C0761A45BE53}" type="datetimeFigureOut">
              <a:rPr lang="ko-KR" altLang="en-US" smtClean="0"/>
              <a:pPr/>
              <a:t>2015-06-21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119B8-9389-46AC-85AC-6E041558E73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FFF52-5CE3-46CC-AD51-C0761A45BE53}" type="datetimeFigureOut">
              <a:rPr lang="ko-KR" altLang="en-US" smtClean="0"/>
              <a:pPr/>
              <a:t>2015-06-21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119B8-9389-46AC-85AC-6E041558E73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제목만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FFF52-5CE3-46CC-AD51-C0761A45BE53}" type="datetimeFigureOut">
              <a:rPr lang="ko-KR" altLang="en-US" smtClean="0"/>
              <a:pPr/>
              <a:t>2015-06-21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119B8-9389-46AC-85AC-6E041558E73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FFF52-5CE3-46CC-AD51-C0761A45BE53}" type="datetimeFigureOut">
              <a:rPr lang="ko-KR" altLang="en-US" smtClean="0"/>
              <a:pPr/>
              <a:t>2015-06-21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119B8-9389-46AC-85AC-6E041558E73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FFF52-5CE3-46CC-AD51-C0761A45BE53}" type="datetimeFigureOut">
              <a:rPr lang="ko-KR" altLang="en-US" smtClean="0"/>
              <a:pPr/>
              <a:t>2015-06-21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119B8-9389-46AC-85AC-6E041558E73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FFF52-5CE3-46CC-AD51-C0761A45BE53}" type="datetimeFigureOut">
              <a:rPr lang="ko-KR" altLang="en-US" smtClean="0"/>
              <a:pPr/>
              <a:t>2015-06-21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119B8-9389-46AC-85AC-6E041558E73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FFF52-5CE3-46CC-AD51-C0761A45BE53}" type="datetimeFigureOut">
              <a:rPr lang="ko-KR" altLang="en-US" smtClean="0"/>
              <a:pPr/>
              <a:t>2015-06-21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119B8-9389-46AC-85AC-6E041558E73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FFF52-5CE3-46CC-AD51-C0761A45BE53}" type="datetimeFigureOut">
              <a:rPr lang="ko-KR" altLang="en-US" smtClean="0"/>
              <a:pPr/>
              <a:t>2015-06-21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119B8-9389-46AC-85AC-6E041558E73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FFF52-5CE3-46CC-AD51-C0761A45BE53}" type="datetimeFigureOut">
              <a:rPr lang="ko-KR" altLang="en-US" smtClean="0"/>
              <a:pPr/>
              <a:t>2015-06-21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119B8-9389-46AC-85AC-6E041558E73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FFF52-5CE3-46CC-AD51-C0761A45BE53}" type="datetimeFigureOut">
              <a:rPr lang="ko-KR" altLang="en-US" smtClean="0"/>
              <a:pPr/>
              <a:t>2015-06-21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119B8-9389-46AC-85AC-6E041558E73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4FFF52-5CE3-46CC-AD51-C0761A45BE53}" type="datetimeFigureOut">
              <a:rPr lang="ko-KR" altLang="en-US" smtClean="0"/>
              <a:pPr/>
              <a:t>2015-06-21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0119B8-9389-46AC-85AC-6E041558E73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1" r:id="rId3"/>
    <p:sldLayoutId id="2147483655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6" r:id="rId10"/>
    <p:sldLayoutId id="2147483657" r:id="rId11"/>
    <p:sldLayoutId id="2147483658" r:id="rId12"/>
    <p:sldLayoutId id="2147483659" r:id="rId13"/>
  </p:sldLayoutIdLst>
  <p:transition>
    <p:fade/>
  </p:transition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5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7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9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9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9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5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9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9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9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3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9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9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7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9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9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2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9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4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9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9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8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9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0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9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2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9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4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214414" y="2060848"/>
            <a:ext cx="5446108" cy="1323439"/>
          </a:xfrm>
          <a:prstGeom prst="rect">
            <a:avLst/>
          </a:prstGeom>
          <a:noFill/>
          <a:effectLst>
            <a:outerShdw blurRad="2667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Coding </a:t>
            </a:r>
            <a:r>
              <a:rPr lang="en-US" altLang="ko-KR" sz="4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Convention</a:t>
            </a:r>
            <a:br>
              <a:rPr lang="en-US" altLang="ko-KR" sz="4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4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&amp;</a:t>
            </a:r>
            <a:r>
              <a:rPr lang="en-US" altLang="ko-KR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4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Secure Coding</a:t>
            </a:r>
            <a:endParaRPr lang="ko-KR" altLang="en-US" sz="4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 Box 10"/>
          <p:cNvSpPr txBox="1">
            <a:spLocks noChangeArrowheads="1"/>
          </p:cNvSpPr>
          <p:nvPr/>
        </p:nvSpPr>
        <p:spPr bwMode="auto">
          <a:xfrm>
            <a:off x="6012160" y="3851756"/>
            <a:ext cx="209865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 defTabSz="801688"/>
            <a:r>
              <a:rPr lang="en-US" altLang="ko-KR" smtClean="0">
                <a:solidFill>
                  <a:srgbClr val="82A53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201203146 </a:t>
            </a:r>
            <a:r>
              <a:rPr lang="ko-KR" altLang="en-US" dirty="0" smtClean="0">
                <a:solidFill>
                  <a:srgbClr val="82A53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임승한</a:t>
            </a:r>
            <a:endParaRPr kumimoji="1" lang="ko-KR" altLang="ko-KR" b="0" i="0" u="none" strike="noStrike" cap="none" normalizeH="0" baseline="0" dirty="0" smtClean="0">
              <a:ln>
                <a:noFill/>
              </a:ln>
              <a:solidFill>
                <a:srgbClr val="82A538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5949280"/>
            <a:ext cx="4152900" cy="81915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442825" y="1289481"/>
            <a:ext cx="4926349" cy="461665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altLang="ko-KR" sz="2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5.1.3 </a:t>
            </a:r>
            <a:r>
              <a:rPr lang="en-US" altLang="ko-KR" sz="2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Trailing Comments </a:t>
            </a: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후행 </a:t>
            </a:r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댓글</a:t>
            </a: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AutoShape 2"/>
          <p:cNvSpPr>
            <a:spLocks noChangeArrowheads="1"/>
          </p:cNvSpPr>
          <p:nvPr/>
        </p:nvSpPr>
        <p:spPr bwMode="gray">
          <a:xfrm>
            <a:off x="539552" y="1772816"/>
            <a:ext cx="7897472" cy="1419439"/>
          </a:xfrm>
          <a:prstGeom prst="roundRect">
            <a:avLst>
              <a:gd name="adj" fmla="val 0"/>
            </a:avLst>
          </a:prstGeom>
          <a:gradFill rotWithShape="1">
            <a:gsLst>
              <a:gs pos="0">
                <a:srgbClr val="DDDDDD">
                  <a:gamma/>
                  <a:tint val="0"/>
                  <a:invGamma/>
                </a:srgbClr>
              </a:gs>
              <a:gs pos="100000">
                <a:srgbClr val="DDDDDD"/>
              </a:gs>
            </a:gsLst>
            <a:lin ang="2700000" scaled="1"/>
          </a:gradFill>
          <a:ln w="6350" algn="ctr">
            <a:solidFill>
              <a:srgbClr val="B2B2B2"/>
            </a:solidFill>
            <a:round/>
            <a:headEnd/>
            <a:tailEnd/>
          </a:ln>
          <a:effectLst>
            <a:outerShdw blurRad="50800" dist="25400" dir="4020000" algn="tl" rotWithShape="0">
              <a:prstClr val="black">
                <a:alpha val="28000"/>
              </a:prstClr>
            </a:outerShdw>
          </a:effectLst>
        </p:spPr>
        <p:txBody>
          <a:bodyPr vert="horz" wrap="none" lIns="72000" tIns="72000" rIns="72000" bIns="72000" numCol="1" anchor="ctr" anchorCtr="0" compatLnSpc="1">
            <a:prstTxWarp prst="textNoShape">
              <a:avLst/>
            </a:prstTxWarp>
          </a:bodyPr>
          <a:lstStyle/>
          <a:p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if (a == 2) 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{</a:t>
            </a:r>
          </a:p>
          <a:p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    return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TRUE; 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    /*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special case */ </a:t>
            </a:r>
            <a:endParaRPr lang="en-US" altLang="ko-KR" sz="16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}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else { </a:t>
            </a:r>
            <a:endParaRPr lang="en-US" altLang="ko-KR" sz="16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return </a:t>
            </a:r>
            <a:r>
              <a:rPr lang="en-US" altLang="ko-KR" sz="16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isPrime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(a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);          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/* works only for odd a */ </a:t>
            </a:r>
            <a:endParaRPr lang="en-US" altLang="ko-KR" sz="16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}</a:t>
            </a:r>
            <a:endParaRPr lang="en-US" altLang="ko-KR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428596" y="467005"/>
            <a:ext cx="7072362" cy="60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5. </a:t>
            </a:r>
            <a:r>
              <a:rPr lang="ko-KR" altLang="en-US" sz="32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댓글</a:t>
            </a:r>
            <a:r>
              <a:rPr lang="ko-KR" alt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Java Coding Convention</a:t>
            </a:r>
            <a:endParaRPr lang="ko-KR" altLang="en-US" sz="200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28596" y="3284984"/>
            <a:ext cx="4212500" cy="830997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5.1.4 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End-Of-Line Comments</a:t>
            </a:r>
          </a:p>
          <a:p>
            <a:endParaRPr lang="ko-KR" altLang="en-US" sz="240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8" name="AutoShape 2"/>
          <p:cNvSpPr>
            <a:spLocks noChangeArrowheads="1"/>
          </p:cNvSpPr>
          <p:nvPr/>
        </p:nvSpPr>
        <p:spPr bwMode="gray">
          <a:xfrm>
            <a:off x="539552" y="3750282"/>
            <a:ext cx="7897472" cy="3042692"/>
          </a:xfrm>
          <a:prstGeom prst="roundRect">
            <a:avLst>
              <a:gd name="adj" fmla="val 0"/>
            </a:avLst>
          </a:prstGeom>
          <a:gradFill rotWithShape="1">
            <a:gsLst>
              <a:gs pos="0">
                <a:srgbClr val="DDDDDD">
                  <a:gamma/>
                  <a:tint val="0"/>
                  <a:invGamma/>
                </a:srgbClr>
              </a:gs>
              <a:gs pos="100000">
                <a:srgbClr val="DDDDDD"/>
              </a:gs>
            </a:gsLst>
            <a:lin ang="2700000" scaled="1"/>
          </a:gradFill>
          <a:ln w="6350" algn="ctr">
            <a:solidFill>
              <a:srgbClr val="B2B2B2"/>
            </a:solidFill>
            <a:round/>
            <a:headEnd/>
            <a:tailEnd/>
          </a:ln>
          <a:effectLst>
            <a:outerShdw blurRad="50800" dist="25400" dir="4020000" algn="tl" rotWithShape="0">
              <a:prstClr val="black">
                <a:alpha val="28000"/>
              </a:prstClr>
            </a:outerShdw>
          </a:effectLst>
        </p:spPr>
        <p:txBody>
          <a:bodyPr vert="horz" wrap="none" lIns="72000" tIns="72000" rIns="72000" bIns="72000" numCol="1" anchor="ctr" anchorCtr="0" compatLnSpc="1">
            <a:prstTxWarp prst="textNoShape">
              <a:avLst/>
            </a:prstTxWarp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3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if (foo &gt; 1) { </a:t>
            </a:r>
            <a:endParaRPr lang="en-US" altLang="ko-KR" sz="1300" dirty="0" smtClean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3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3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</a:t>
            </a:r>
            <a:r>
              <a:rPr lang="ko-KR" altLang="ko-KR" sz="13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// </a:t>
            </a:r>
            <a:r>
              <a:rPr lang="ko-KR" altLang="ko-KR" sz="13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Do a double-flip. </a:t>
            </a:r>
            <a:endParaRPr lang="en-US" altLang="ko-KR" sz="1300" dirty="0" smtClean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3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3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</a:t>
            </a:r>
            <a:r>
              <a:rPr lang="ko-KR" altLang="ko-KR" sz="13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... </a:t>
            </a:r>
            <a:endParaRPr lang="en-US" altLang="ko-KR" sz="1300" dirty="0" smtClean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3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} </a:t>
            </a:r>
            <a:r>
              <a:rPr lang="ko-KR" altLang="ko-KR" sz="13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else </a:t>
            </a:r>
            <a:r>
              <a:rPr lang="ko-KR" altLang="ko-KR" sz="13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{</a:t>
            </a:r>
            <a:endParaRPr lang="en-US" altLang="ko-KR" sz="1300" dirty="0" smtClean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3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3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ko-KR" altLang="ko-KR" sz="13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ko-KR" sz="13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return false; </a:t>
            </a:r>
            <a:r>
              <a:rPr lang="en-US" altLang="ko-KR" sz="13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	</a:t>
            </a:r>
            <a:r>
              <a:rPr lang="ko-KR" altLang="ko-KR" sz="13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// </a:t>
            </a:r>
            <a:r>
              <a:rPr lang="ko-KR" altLang="ko-KR" sz="13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Explain why here. </a:t>
            </a:r>
            <a:endParaRPr lang="en-US" altLang="ko-KR" sz="1300" dirty="0" smtClean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3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} </a:t>
            </a:r>
            <a:endParaRPr lang="en-US" altLang="ko-KR" sz="1300" dirty="0" smtClean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3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//</a:t>
            </a:r>
            <a:r>
              <a:rPr lang="ko-KR" altLang="ko-KR" sz="13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if (bar &gt; 1) { </a:t>
            </a:r>
            <a:endParaRPr lang="en-US" altLang="ko-KR" sz="1300" dirty="0" smtClean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3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// </a:t>
            </a:r>
            <a:endParaRPr lang="en-US" altLang="ko-KR" sz="1300" dirty="0" smtClean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3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// </a:t>
            </a:r>
            <a:endParaRPr lang="en-US" altLang="ko-KR" sz="1300" dirty="0" smtClean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3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// </a:t>
            </a:r>
            <a:r>
              <a:rPr lang="ko-KR" altLang="ko-KR" sz="13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Do a triple-flip. </a:t>
            </a:r>
            <a:endParaRPr lang="en-US" altLang="ko-KR" sz="1300" dirty="0" smtClean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3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// </a:t>
            </a:r>
            <a:r>
              <a:rPr lang="ko-KR" altLang="ko-KR" sz="13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... </a:t>
            </a:r>
            <a:endParaRPr lang="en-US" altLang="ko-KR" sz="1300" dirty="0" smtClean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3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//} </a:t>
            </a:r>
            <a:endParaRPr lang="en-US" altLang="ko-KR" sz="1300" dirty="0" smtClean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3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//</a:t>
            </a:r>
            <a:r>
              <a:rPr lang="ko-KR" altLang="ko-KR" sz="13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else { </a:t>
            </a:r>
            <a:endParaRPr lang="en-US" altLang="ko-KR" sz="1300" dirty="0" smtClean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3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// </a:t>
            </a:r>
            <a:r>
              <a:rPr lang="ko-KR" altLang="ko-KR" sz="13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return false; </a:t>
            </a:r>
            <a:endParaRPr lang="en-US" altLang="ko-KR" sz="1300" dirty="0" smtClean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3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//}</a:t>
            </a:r>
            <a:r>
              <a:rPr lang="ko-KR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ko-KR" altLang="ko-KR" sz="13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9717656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AutoShape 2"/>
          <p:cNvSpPr>
            <a:spLocks noChangeArrowheads="1"/>
          </p:cNvSpPr>
          <p:nvPr/>
        </p:nvSpPr>
        <p:spPr bwMode="gray">
          <a:xfrm>
            <a:off x="524202" y="3471228"/>
            <a:ext cx="7897472" cy="2766084"/>
          </a:xfrm>
          <a:prstGeom prst="roundRect">
            <a:avLst>
              <a:gd name="adj" fmla="val 0"/>
            </a:avLst>
          </a:prstGeom>
          <a:gradFill rotWithShape="1">
            <a:gsLst>
              <a:gs pos="0">
                <a:srgbClr val="DDDDDD">
                  <a:gamma/>
                  <a:tint val="0"/>
                  <a:invGamma/>
                </a:srgbClr>
              </a:gs>
              <a:gs pos="100000">
                <a:srgbClr val="DDDDDD"/>
              </a:gs>
            </a:gsLst>
            <a:lin ang="2700000" scaled="1"/>
          </a:gradFill>
          <a:ln w="6350" algn="ctr">
            <a:solidFill>
              <a:srgbClr val="B2B2B2"/>
            </a:solidFill>
            <a:round/>
            <a:headEnd/>
            <a:tailEnd/>
          </a:ln>
          <a:effectLst>
            <a:outerShdw blurRad="50800" dist="25400" dir="4020000" algn="tl" rotWithShape="0">
              <a:prstClr val="black">
                <a:alpha val="28000"/>
              </a:prstClr>
            </a:outerShdw>
          </a:effectLst>
        </p:spPr>
        <p:txBody>
          <a:bodyPr vert="horz" wrap="none" lIns="72000" tIns="72000" rIns="72000" bIns="72000" numCol="1" anchor="ctr" anchorCtr="0" compatLnSpc="1">
            <a:prstTxWarp prst="textNoShape">
              <a:avLst/>
            </a:prstTxWarp>
          </a:bodyPr>
          <a:lstStyle/>
          <a:p>
            <a:pPr lv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ko-KR" sz="20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/**</a:t>
            </a:r>
            <a:endParaRPr lang="en-US" altLang="ko-KR" sz="2000" dirty="0" smtClean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ko-KR" sz="20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ko-KR" sz="20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* The Example class provides ... </a:t>
            </a:r>
            <a:endParaRPr lang="en-US" altLang="ko-KR" sz="2000" dirty="0" smtClean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ko-KR" sz="20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*/ </a:t>
            </a:r>
            <a:endParaRPr lang="en-US" altLang="ko-KR" sz="2000" dirty="0" smtClean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ko-KR" sz="20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public </a:t>
            </a:r>
            <a:r>
              <a:rPr lang="ko-KR" altLang="ko-KR" sz="20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class Example { ...</a:t>
            </a:r>
            <a:r>
              <a:rPr lang="ko-KR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428596" y="467005"/>
            <a:ext cx="7072362" cy="60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5. </a:t>
            </a:r>
            <a:r>
              <a:rPr lang="ko-KR" altLang="en-US" sz="32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댓글</a:t>
            </a:r>
            <a:r>
              <a:rPr lang="ko-KR" alt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Java Coding Convention</a:t>
            </a:r>
            <a:endParaRPr lang="ko-KR" altLang="en-US" sz="200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9" name="AutoShape 2"/>
          <p:cNvSpPr>
            <a:spLocks noChangeArrowheads="1"/>
          </p:cNvSpPr>
          <p:nvPr/>
        </p:nvSpPr>
        <p:spPr bwMode="gray">
          <a:xfrm>
            <a:off x="524202" y="1988840"/>
            <a:ext cx="7897472" cy="1173090"/>
          </a:xfrm>
          <a:prstGeom prst="roundRect">
            <a:avLst>
              <a:gd name="adj" fmla="val 0"/>
            </a:avLst>
          </a:prstGeom>
          <a:gradFill rotWithShape="1">
            <a:gsLst>
              <a:gs pos="0">
                <a:srgbClr val="DDDDDD">
                  <a:gamma/>
                  <a:tint val="0"/>
                  <a:invGamma/>
                </a:srgbClr>
              </a:gs>
              <a:gs pos="100000">
                <a:srgbClr val="DDDDDD"/>
              </a:gs>
            </a:gsLst>
            <a:lin ang="2700000" scaled="1"/>
          </a:gradFill>
          <a:ln w="6350" algn="ctr">
            <a:solidFill>
              <a:srgbClr val="B2B2B2"/>
            </a:solidFill>
            <a:round/>
            <a:headEnd/>
            <a:tailEnd/>
          </a:ln>
          <a:effectLst>
            <a:outerShdw blurRad="50800" dist="25400" dir="4020000" algn="tl" rotWithShape="0">
              <a:prstClr val="black">
                <a:alpha val="28000"/>
              </a:prstClr>
            </a:outerShdw>
          </a:effectLst>
        </p:spPr>
        <p:txBody>
          <a:bodyPr vert="horz" wrap="none" lIns="72000" tIns="72000" rIns="72000" bIns="72000" numCol="1" anchor="ctr" anchorCtr="0" compatLnSpc="1">
            <a:prstTxWarp prst="textNoShape">
              <a:avLst/>
            </a:prstTxWarp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Doc comments</a:t>
            </a:r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는 </a:t>
            </a: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Java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classes, interfaces, constructors, methods, and fields</a:t>
            </a:r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를 설명</a:t>
            </a:r>
            <a:endParaRPr lang="ko-KR" altLang="en-US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504056" y="1246516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5.2 </a:t>
            </a:r>
            <a:r>
              <a:rPr lang="ko-KR" altLang="en-US" sz="2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문서 주석</a:t>
            </a:r>
            <a:endParaRPr lang="ko-KR" altLang="en-US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6716152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AutoShape 2"/>
          <p:cNvSpPr>
            <a:spLocks noChangeArrowheads="1"/>
          </p:cNvSpPr>
          <p:nvPr/>
        </p:nvSpPr>
        <p:spPr bwMode="gray">
          <a:xfrm>
            <a:off x="524202" y="5508085"/>
            <a:ext cx="7897472" cy="801235"/>
          </a:xfrm>
          <a:prstGeom prst="roundRect">
            <a:avLst>
              <a:gd name="adj" fmla="val 0"/>
            </a:avLst>
          </a:prstGeom>
          <a:gradFill rotWithShape="1">
            <a:gsLst>
              <a:gs pos="0">
                <a:srgbClr val="DDDDDD">
                  <a:gamma/>
                  <a:tint val="0"/>
                  <a:invGamma/>
                </a:srgbClr>
              </a:gs>
              <a:gs pos="100000">
                <a:srgbClr val="DDDDDD"/>
              </a:gs>
            </a:gsLst>
            <a:lin ang="2700000" scaled="1"/>
          </a:gradFill>
          <a:ln w="6350" algn="ctr">
            <a:solidFill>
              <a:srgbClr val="B2B2B2"/>
            </a:solidFill>
            <a:round/>
            <a:headEnd/>
            <a:tailEnd/>
          </a:ln>
          <a:effectLst>
            <a:outerShdw blurRad="50800" dist="25400" dir="4020000" algn="tl" rotWithShape="0">
              <a:prstClr val="black">
                <a:alpha val="28000"/>
              </a:prstClr>
            </a:outerShdw>
          </a:effectLst>
        </p:spPr>
        <p:txBody>
          <a:bodyPr vert="horz" wrap="none" lIns="72000" tIns="72000" rIns="72000" bIns="72000" numCol="1" anchor="ctr" anchorCtr="0" compatLnSpc="1">
            <a:prstTxWarp prst="textNoShape">
              <a:avLst/>
            </a:prstTxWarp>
          </a:bodyPr>
          <a:lstStyle/>
          <a:p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선언되어 있는 지역변수를 초기화 하려는 것</a:t>
            </a:r>
            <a:endParaRPr lang="ko-KR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428596" y="467005"/>
            <a:ext cx="7072362" cy="60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6</a:t>
            </a:r>
            <a:r>
              <a:rPr lang="en-US" altLang="ko-KR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 </a:t>
            </a:r>
            <a:r>
              <a:rPr lang="ko-KR" alt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선언 </a:t>
            </a: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Java Coding Convention</a:t>
            </a:r>
            <a:endParaRPr lang="ko-KR" altLang="en-US" sz="200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9" name="AutoShape 2"/>
          <p:cNvSpPr>
            <a:spLocks noChangeArrowheads="1"/>
          </p:cNvSpPr>
          <p:nvPr/>
        </p:nvSpPr>
        <p:spPr bwMode="gray">
          <a:xfrm>
            <a:off x="524202" y="1818349"/>
            <a:ext cx="7897472" cy="3042692"/>
          </a:xfrm>
          <a:prstGeom prst="roundRect">
            <a:avLst>
              <a:gd name="adj" fmla="val 0"/>
            </a:avLst>
          </a:prstGeom>
          <a:gradFill rotWithShape="1">
            <a:gsLst>
              <a:gs pos="0">
                <a:srgbClr val="DDDDDD">
                  <a:gamma/>
                  <a:tint val="0"/>
                  <a:invGamma/>
                </a:srgbClr>
              </a:gs>
              <a:gs pos="100000">
                <a:srgbClr val="DDDDDD"/>
              </a:gs>
            </a:gsLst>
            <a:lin ang="2700000" scaled="1"/>
          </a:gradFill>
          <a:ln w="6350" algn="ctr">
            <a:solidFill>
              <a:srgbClr val="B2B2B2"/>
            </a:solidFill>
            <a:round/>
            <a:headEnd/>
            <a:tailEnd/>
          </a:ln>
          <a:effectLst>
            <a:outerShdw blurRad="50800" dist="25400" dir="4020000" algn="tl" rotWithShape="0">
              <a:prstClr val="black">
                <a:alpha val="28000"/>
              </a:prstClr>
            </a:outerShdw>
          </a:effectLst>
        </p:spPr>
        <p:txBody>
          <a:bodyPr vert="horz" wrap="none" lIns="72000" tIns="72000" rIns="72000" bIns="72000" numCol="1" anchor="ctr" anchorCtr="0" compatLnSpc="1">
            <a:prstTxWarp prst="textNoShape">
              <a:avLst/>
            </a:prstTxWarp>
          </a:bodyPr>
          <a:lstStyle/>
          <a:p>
            <a:pPr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7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/* </a:t>
            </a:r>
            <a:r>
              <a:rPr lang="ko-KR" altLang="en-US" sz="17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모범 예시</a:t>
            </a:r>
            <a:r>
              <a:rPr lang="en-US" altLang="ko-KR" sz="17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*/</a:t>
            </a:r>
            <a:endParaRPr lang="en-US" altLang="ko-KR" sz="17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INT </a:t>
            </a:r>
            <a:r>
              <a:rPr lang="ko-KR" altLang="ko-KR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수준; // 들여 쓰기 수준 </a:t>
            </a:r>
            <a:endParaRPr lang="en-US" altLang="ko-KR" sz="17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INT </a:t>
            </a:r>
            <a:r>
              <a:rPr lang="ko-KR" altLang="ko-KR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크기; // 테이블의 크기 </a:t>
            </a:r>
          </a:p>
          <a:p>
            <a:pPr lv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INT </a:t>
            </a:r>
            <a:r>
              <a:rPr lang="ko-KR" altLang="ko-KR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수준, 크기; </a:t>
            </a:r>
          </a:p>
          <a:p>
            <a:pPr lv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en-US" altLang="ko-KR" sz="1700" dirty="0" smtClean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lv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7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/* </a:t>
            </a:r>
            <a:r>
              <a:rPr lang="ko-KR" altLang="en-US" sz="17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잘못된 예시 </a:t>
            </a:r>
            <a:r>
              <a:rPr lang="en-US" altLang="ko-KR" sz="17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: </a:t>
            </a:r>
            <a:r>
              <a:rPr lang="ko-KR" altLang="en-US" sz="17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같은 줄에 다른 유형</a:t>
            </a:r>
            <a:r>
              <a:rPr lang="en-US" altLang="ko-KR" sz="17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*/</a:t>
            </a:r>
            <a:endParaRPr lang="ko-KR" altLang="ko-KR" sz="17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int </a:t>
            </a:r>
            <a:r>
              <a:rPr lang="ko-KR" altLang="ko-KR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foo, fooarray[]; </a:t>
            </a:r>
            <a:r>
              <a:rPr lang="ko-KR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//</a:t>
            </a:r>
            <a:r>
              <a:rPr lang="ko-KR" altLang="en-US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잘못된 예</a:t>
            </a:r>
            <a:endParaRPr lang="ko-KR" altLang="ko-KR" sz="17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504056" y="1246516"/>
            <a:ext cx="55081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6.1 </a:t>
            </a:r>
            <a:r>
              <a:rPr lang="en-US" altLang="ko-KR" sz="2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Number 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Per Line </a:t>
            </a: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번호당 라인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423411" y="4937646"/>
            <a:ext cx="55081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6.2 </a:t>
            </a:r>
            <a:r>
              <a:rPr lang="ko-KR" altLang="en-US" sz="2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초기화</a:t>
            </a:r>
            <a:endParaRPr lang="en-US" altLang="ko-KR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1693239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428596" y="467005"/>
            <a:ext cx="7072362" cy="60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6</a:t>
            </a:r>
            <a:r>
              <a:rPr lang="en-US" altLang="ko-KR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 </a:t>
            </a:r>
            <a:r>
              <a:rPr lang="ko-KR" alt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선언 </a:t>
            </a: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Java Coding Convention</a:t>
            </a:r>
            <a:endParaRPr lang="ko-KR" altLang="en-US" sz="200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AutoShape 2"/>
          <p:cNvSpPr>
            <a:spLocks noChangeArrowheads="1"/>
          </p:cNvSpPr>
          <p:nvPr/>
        </p:nvSpPr>
        <p:spPr bwMode="gray">
          <a:xfrm>
            <a:off x="524202" y="4005064"/>
            <a:ext cx="7897472" cy="2612904"/>
          </a:xfrm>
          <a:prstGeom prst="roundRect">
            <a:avLst>
              <a:gd name="adj" fmla="val 0"/>
            </a:avLst>
          </a:prstGeom>
          <a:gradFill rotWithShape="1">
            <a:gsLst>
              <a:gs pos="0">
                <a:srgbClr val="DDDDDD">
                  <a:gamma/>
                  <a:tint val="0"/>
                  <a:invGamma/>
                </a:srgbClr>
              </a:gs>
              <a:gs pos="100000">
                <a:srgbClr val="DDDDDD"/>
              </a:gs>
            </a:gsLst>
            <a:lin ang="2700000" scaled="1"/>
          </a:gradFill>
          <a:ln w="6350" algn="ctr">
            <a:solidFill>
              <a:srgbClr val="B2B2B2"/>
            </a:solidFill>
            <a:round/>
            <a:headEnd/>
            <a:tailEnd/>
          </a:ln>
          <a:effectLst>
            <a:outerShdw blurRad="50800" dist="25400" dir="4020000" algn="tl" rotWithShape="0">
              <a:prstClr val="black">
                <a:alpha val="28000"/>
              </a:prstClr>
            </a:outerShdw>
          </a:effectLst>
        </p:spPr>
        <p:txBody>
          <a:bodyPr vert="horz" wrap="none" lIns="72000" tIns="72000" rIns="72000" bIns="72000" numCol="1" anchor="ctr" anchorCtr="0" compatLnSpc="1">
            <a:prstTxWarp prst="textNoShape">
              <a:avLst/>
            </a:prstTxWarp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7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int count; </a:t>
            </a:r>
            <a:endParaRPr lang="en-US" altLang="ko-KR" sz="1700" dirty="0" smtClean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7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... </a:t>
            </a:r>
            <a:endParaRPr lang="en-US" altLang="ko-KR" sz="1700" dirty="0" smtClean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7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myMethod</a:t>
            </a:r>
            <a:r>
              <a:rPr lang="ko-KR" altLang="ko-KR" sz="17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() </a:t>
            </a:r>
            <a:r>
              <a:rPr lang="ko-KR" altLang="ko-KR" sz="17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{</a:t>
            </a:r>
            <a:endParaRPr lang="en-US" altLang="ko-KR" sz="1700" dirty="0" smtClean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7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7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ko-KR" altLang="ko-KR" sz="17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ko-KR" sz="17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if (condition) { </a:t>
            </a:r>
            <a:endParaRPr lang="en-US" altLang="ko-KR" sz="1700" dirty="0" smtClean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7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7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   </a:t>
            </a:r>
            <a:r>
              <a:rPr lang="ko-KR" altLang="ko-KR" sz="17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int </a:t>
            </a:r>
            <a:r>
              <a:rPr lang="ko-KR" altLang="ko-KR" sz="17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count = 0</a:t>
            </a:r>
            <a:r>
              <a:rPr lang="ko-KR" altLang="ko-KR" sz="17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;</a:t>
            </a:r>
            <a:r>
              <a:rPr lang="en-US" altLang="ko-KR" sz="17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	</a:t>
            </a:r>
            <a:r>
              <a:rPr lang="ko-KR" altLang="ko-KR" sz="17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ko-KR" sz="17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// AVOID! </a:t>
            </a:r>
            <a:endParaRPr lang="en-US" altLang="ko-KR" sz="1700" dirty="0" smtClean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7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7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   </a:t>
            </a:r>
            <a:r>
              <a:rPr lang="ko-KR" altLang="ko-KR" sz="17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... </a:t>
            </a:r>
            <a:endParaRPr lang="en-US" altLang="ko-KR" sz="1700" dirty="0" smtClean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7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7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</a:t>
            </a:r>
            <a:r>
              <a:rPr lang="ko-KR" altLang="ko-KR" sz="17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} </a:t>
            </a:r>
            <a:endParaRPr lang="en-US" altLang="ko-KR" sz="1700" dirty="0" smtClean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7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7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</a:t>
            </a:r>
            <a:r>
              <a:rPr lang="ko-KR" altLang="ko-KR" sz="17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... </a:t>
            </a:r>
            <a:endParaRPr lang="en-US" altLang="ko-KR" sz="1700" dirty="0" smtClean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7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}</a:t>
            </a:r>
            <a:r>
              <a:rPr lang="ko-KR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ko-KR" altLang="ko-KR" sz="17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504056" y="1246516"/>
            <a:ext cx="55081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6.3 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배치</a:t>
            </a:r>
            <a:endParaRPr lang="en-US" altLang="ko-KR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AutoShape 2"/>
          <p:cNvSpPr>
            <a:spLocks noChangeArrowheads="1"/>
          </p:cNvSpPr>
          <p:nvPr/>
        </p:nvSpPr>
        <p:spPr bwMode="gray">
          <a:xfrm>
            <a:off x="524202" y="1818349"/>
            <a:ext cx="7897472" cy="1970691"/>
          </a:xfrm>
          <a:prstGeom prst="roundRect">
            <a:avLst>
              <a:gd name="adj" fmla="val 0"/>
            </a:avLst>
          </a:prstGeom>
          <a:gradFill rotWithShape="1">
            <a:gsLst>
              <a:gs pos="0">
                <a:srgbClr val="DDDDDD">
                  <a:gamma/>
                  <a:tint val="0"/>
                  <a:invGamma/>
                </a:srgbClr>
              </a:gs>
              <a:gs pos="100000">
                <a:srgbClr val="DDDDDD"/>
              </a:gs>
            </a:gsLst>
            <a:lin ang="2700000" scaled="1"/>
          </a:gradFill>
          <a:ln w="6350" algn="ctr">
            <a:solidFill>
              <a:srgbClr val="B2B2B2"/>
            </a:solidFill>
            <a:round/>
            <a:headEnd/>
            <a:tailEnd/>
          </a:ln>
          <a:effectLst>
            <a:outerShdw blurRad="50800" dist="25400" dir="4020000" algn="tl" rotWithShape="0">
              <a:prstClr val="black">
                <a:alpha val="28000"/>
              </a:prstClr>
            </a:outerShdw>
          </a:effectLst>
        </p:spPr>
        <p:txBody>
          <a:bodyPr vert="horz" wrap="none" lIns="72000" tIns="72000" rIns="72000" bIns="72000" numCol="1" anchor="ctr" anchorCtr="0" compatLnSpc="1">
            <a:prstTxWarp prst="textNoShape">
              <a:avLst/>
            </a:prstTxWarp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7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void myMethod() { </a:t>
            </a:r>
            <a:endParaRPr lang="en-US" altLang="ko-KR" sz="1700" dirty="0" smtClean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7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7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</a:t>
            </a:r>
            <a:r>
              <a:rPr lang="ko-KR" altLang="ko-KR" sz="17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int </a:t>
            </a:r>
            <a:r>
              <a:rPr lang="ko-KR" altLang="ko-KR" sz="17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int1 = 0; </a:t>
            </a:r>
            <a:r>
              <a:rPr lang="en-US" altLang="ko-KR" sz="17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		</a:t>
            </a:r>
            <a:r>
              <a:rPr lang="ko-KR" altLang="ko-KR" sz="17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// </a:t>
            </a:r>
            <a:r>
              <a:rPr lang="ko-KR" altLang="ko-KR" sz="17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beginning of method block </a:t>
            </a:r>
            <a:endParaRPr lang="en-US" altLang="ko-KR" sz="1700" dirty="0" smtClean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7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</a:t>
            </a:r>
            <a:r>
              <a:rPr lang="ko-KR" altLang="ko-KR" sz="17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if </a:t>
            </a:r>
            <a:r>
              <a:rPr lang="ko-KR" altLang="ko-KR" sz="17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(condition) { </a:t>
            </a:r>
            <a:endParaRPr lang="en-US" altLang="ko-KR" sz="1700" dirty="0" smtClean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7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7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</a:t>
            </a:r>
            <a:r>
              <a:rPr lang="ko-KR" altLang="ko-KR" sz="17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int </a:t>
            </a:r>
            <a:r>
              <a:rPr lang="ko-KR" altLang="ko-KR" sz="17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int2 = 0</a:t>
            </a:r>
            <a:r>
              <a:rPr lang="ko-KR" altLang="ko-KR" sz="17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;</a:t>
            </a:r>
            <a:r>
              <a:rPr lang="en-US" altLang="ko-KR" sz="17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		</a:t>
            </a:r>
            <a:r>
              <a:rPr lang="ko-KR" altLang="ko-KR" sz="17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// </a:t>
            </a:r>
            <a:r>
              <a:rPr lang="ko-KR" altLang="ko-KR" sz="17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beginning of "if" block </a:t>
            </a:r>
            <a:endParaRPr lang="en-US" altLang="ko-KR" sz="1700" dirty="0" smtClean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7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7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</a:t>
            </a:r>
            <a:r>
              <a:rPr lang="ko-KR" altLang="ko-KR" sz="17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...</a:t>
            </a:r>
            <a:endParaRPr lang="en-US" altLang="ko-KR" sz="1700" dirty="0" smtClean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7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7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ko-KR" altLang="ko-KR" sz="17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ko-KR" sz="17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} </a:t>
            </a:r>
            <a:endParaRPr lang="en-US" altLang="ko-KR" sz="1700" dirty="0" smtClean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7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}</a:t>
            </a:r>
            <a:r>
              <a:rPr lang="ko-KR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ko-KR" altLang="ko-KR" sz="17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748335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428596" y="467005"/>
            <a:ext cx="7072362" cy="60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6</a:t>
            </a:r>
            <a:r>
              <a:rPr lang="en-US" altLang="ko-KR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 </a:t>
            </a:r>
            <a:r>
              <a:rPr lang="ko-KR" alt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선언 </a:t>
            </a: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Java Coding Convention</a:t>
            </a:r>
            <a:endParaRPr lang="ko-KR" altLang="en-US" sz="200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04056" y="1772816"/>
            <a:ext cx="8172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자바 </a:t>
            </a:r>
            <a:r>
              <a:rPr lang="ko-KR" altLang="en-US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클래스와 인터페이스를 코딩 할 때</a:t>
            </a:r>
            <a:r>
              <a:rPr lang="en-US" altLang="ko-KR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endParaRPr lang="en-US" altLang="ko-KR" dirty="0" smtClean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다음과 </a:t>
            </a:r>
            <a:r>
              <a:rPr lang="ko-KR" altLang="en-US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같은 형식의 규칙을 </a:t>
            </a:r>
            <a:r>
              <a:rPr lang="ko-KR" altLang="en-US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따라야 한다 </a:t>
            </a:r>
            <a:r>
              <a:rPr lang="en-US" altLang="ko-KR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endParaRPr lang="en-US" altLang="ko-KR" b="0" i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Rectangle 3"/>
          <p:cNvSpPr>
            <a:spLocks noChangeArrowheads="1"/>
          </p:cNvSpPr>
          <p:nvPr/>
        </p:nvSpPr>
        <p:spPr bwMode="auto">
          <a:xfrm>
            <a:off x="179512" y="4309068"/>
            <a:ext cx="65" cy="67710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ko-KR" sz="4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504056" y="1246516"/>
            <a:ext cx="55081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6.4 </a:t>
            </a:r>
            <a:r>
              <a:rPr lang="ko-KR" altLang="en-US" sz="2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클래스와 인터페이스 선언</a:t>
            </a:r>
          </a:p>
        </p:txBody>
      </p:sp>
      <p:sp>
        <p:nvSpPr>
          <p:cNvPr id="17" name="AutoShape 2"/>
          <p:cNvSpPr>
            <a:spLocks noChangeArrowheads="1"/>
          </p:cNvSpPr>
          <p:nvPr/>
        </p:nvSpPr>
        <p:spPr bwMode="gray">
          <a:xfrm>
            <a:off x="524202" y="2483782"/>
            <a:ext cx="7897472" cy="3969554"/>
          </a:xfrm>
          <a:prstGeom prst="roundRect">
            <a:avLst>
              <a:gd name="adj" fmla="val 0"/>
            </a:avLst>
          </a:prstGeom>
          <a:gradFill rotWithShape="1">
            <a:gsLst>
              <a:gs pos="0">
                <a:srgbClr val="DDDDDD">
                  <a:gamma/>
                  <a:tint val="0"/>
                  <a:invGamma/>
                </a:srgbClr>
              </a:gs>
              <a:gs pos="100000">
                <a:srgbClr val="DDDDDD"/>
              </a:gs>
            </a:gsLst>
            <a:lin ang="2700000" scaled="1"/>
          </a:gradFill>
          <a:ln w="6350" algn="ctr">
            <a:solidFill>
              <a:srgbClr val="B2B2B2"/>
            </a:solidFill>
            <a:round/>
            <a:headEnd/>
            <a:tailEnd/>
          </a:ln>
          <a:effectLst>
            <a:outerShdw blurRad="50800" dist="25400" dir="4020000" algn="tl" rotWithShape="0">
              <a:prstClr val="black">
                <a:alpha val="28000"/>
              </a:prstClr>
            </a:outerShdw>
          </a:effectLst>
        </p:spPr>
        <p:txBody>
          <a:bodyPr vert="horz" wrap="none" lIns="72000" tIns="72000" rIns="72000" bIns="72000" numCol="1" anchor="ctr" anchorCtr="0" compatLnSpc="1">
            <a:prstTxWarp prst="textNoShape">
              <a:avLst/>
            </a:prstTxWarp>
          </a:bodyPr>
          <a:lstStyle/>
          <a:p>
            <a:pPr lv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ko-KR" sz="20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class Sample extends Object { </a:t>
            </a:r>
            <a:endParaRPr lang="en-US" altLang="ko-KR" sz="20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20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</a:t>
            </a:r>
            <a:r>
              <a:rPr lang="ko-KR" altLang="ko-KR" sz="20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int ivar1; int ivar2; </a:t>
            </a:r>
            <a:endParaRPr lang="en-US" altLang="ko-KR" sz="20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20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</a:t>
            </a:r>
            <a:r>
              <a:rPr lang="ko-KR" altLang="ko-KR" sz="20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Sample(int i, int j) { </a:t>
            </a:r>
            <a:endParaRPr lang="en-US" altLang="ko-KR" sz="20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20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    </a:t>
            </a:r>
            <a:r>
              <a:rPr lang="ko-KR" altLang="ko-KR" sz="20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ivar1 = i; ivar2 = j; </a:t>
            </a:r>
            <a:endParaRPr lang="en-US" altLang="ko-KR" sz="20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20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</a:t>
            </a:r>
            <a:r>
              <a:rPr lang="ko-KR" altLang="ko-KR" sz="20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} </a:t>
            </a:r>
            <a:endParaRPr lang="en-US" altLang="ko-KR" sz="20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20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</a:t>
            </a:r>
            <a:r>
              <a:rPr lang="ko-KR" altLang="ko-KR" sz="20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int emptyMethod() {} </a:t>
            </a:r>
            <a:endParaRPr lang="en-US" altLang="ko-KR" sz="20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20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</a:t>
            </a:r>
            <a:r>
              <a:rPr lang="ko-KR" altLang="ko-KR" sz="20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... </a:t>
            </a:r>
            <a:r>
              <a:rPr lang="en-US" altLang="ko-KR" sz="20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pPr lv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ko-KR" sz="20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}</a:t>
            </a:r>
            <a:r>
              <a:rPr lang="ko-KR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2705474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428596" y="467005"/>
            <a:ext cx="7072362" cy="60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7</a:t>
            </a:r>
            <a:r>
              <a:rPr lang="en-US" altLang="ko-KR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 Statements</a:t>
            </a:r>
            <a:r>
              <a:rPr lang="ko-KR" alt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Java Coding Convention</a:t>
            </a:r>
            <a:endParaRPr lang="ko-KR" altLang="en-US" sz="200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grpSp>
        <p:nvGrpSpPr>
          <p:cNvPr id="26" name="그룹 25"/>
          <p:cNvGrpSpPr/>
          <p:nvPr/>
        </p:nvGrpSpPr>
        <p:grpSpPr>
          <a:xfrm>
            <a:off x="504056" y="1741280"/>
            <a:ext cx="8172400" cy="895632"/>
            <a:chOff x="504056" y="1246516"/>
            <a:chExt cx="8172400" cy="895632"/>
          </a:xfrm>
        </p:grpSpPr>
        <p:sp>
          <p:nvSpPr>
            <p:cNvPr id="7" name="직사각형 6"/>
            <p:cNvSpPr/>
            <p:nvPr/>
          </p:nvSpPr>
          <p:spPr>
            <a:xfrm>
              <a:off x="504056" y="1246516"/>
              <a:ext cx="5508104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2400" dirty="0" smtClea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7.1 </a:t>
              </a:r>
              <a:r>
                <a:rPr lang="ko-KR" altLang="en-US" sz="2400" dirty="0" smtClea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단순 문</a:t>
              </a:r>
              <a:endParaRPr lang="ko-KR" altLang="en-US" sz="2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504056" y="1772816"/>
              <a:ext cx="817240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각 라인은 최대 하나의 문장을 </a:t>
              </a:r>
              <a:r>
                <a:rPr lang="ko-KR" altLang="en-US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포함해야 한다</a:t>
              </a:r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en-US" altLang="ko-KR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504056" y="3089196"/>
            <a:ext cx="8172400" cy="895632"/>
            <a:chOff x="504056" y="2142929"/>
            <a:chExt cx="8172400" cy="895632"/>
          </a:xfrm>
        </p:grpSpPr>
        <p:sp>
          <p:nvSpPr>
            <p:cNvPr id="9" name="직사각형 8"/>
            <p:cNvSpPr/>
            <p:nvPr/>
          </p:nvSpPr>
          <p:spPr>
            <a:xfrm>
              <a:off x="504056" y="2142929"/>
              <a:ext cx="5508104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2400" dirty="0" smtClea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7.2 </a:t>
              </a:r>
              <a:r>
                <a:rPr lang="ko-KR" altLang="en-US" sz="2400" dirty="0" smtClea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복합 문</a:t>
              </a:r>
              <a:endParaRPr lang="ko-KR" altLang="en-US" sz="2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504056" y="2669229"/>
              <a:ext cx="817240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복합 문은 중괄호 “</a:t>
              </a:r>
              <a:r>
                <a: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{ statements } ”</a:t>
              </a:r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로 묶인 문 목록을 포함하는 문이다</a:t>
              </a:r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504056" y="4437112"/>
            <a:ext cx="8172400" cy="1424885"/>
            <a:chOff x="504056" y="3038561"/>
            <a:chExt cx="8172400" cy="1498249"/>
          </a:xfrm>
        </p:grpSpPr>
        <p:sp>
          <p:nvSpPr>
            <p:cNvPr id="16" name="직사각형 15"/>
            <p:cNvSpPr/>
            <p:nvPr/>
          </p:nvSpPr>
          <p:spPr>
            <a:xfrm>
              <a:off x="504056" y="3038561"/>
              <a:ext cx="5508104" cy="48543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2400" dirty="0" smtClea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7.3 return</a:t>
              </a:r>
              <a:r>
                <a:rPr lang="ko-KR" altLang="en-US" sz="2400" dirty="0" smtClea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문</a:t>
              </a:r>
              <a:endParaRPr lang="ko-KR" altLang="en-US" sz="2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504056" y="3565940"/>
              <a:ext cx="8172400" cy="9708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일반적으로 반환 값을 가진 </a:t>
              </a:r>
              <a:r>
                <a:rPr lang="en-US" altLang="ko-KR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Return</a:t>
              </a:r>
              <a:r>
                <a:rPr lang="ko-KR" altLang="en-US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문은  괄호와 함께 사용하지 않는다</a:t>
              </a:r>
              <a:r>
                <a:rPr lang="en-US" altLang="ko-KR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</a:p>
            <a:p>
              <a:endPara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8724884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428596" y="467005"/>
            <a:ext cx="7072362" cy="60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7</a:t>
            </a:r>
            <a:r>
              <a:rPr lang="en-US" altLang="ko-KR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 Statements</a:t>
            </a:r>
            <a:r>
              <a:rPr lang="ko-KR" alt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Java Coding Convention</a:t>
            </a:r>
            <a:endParaRPr lang="ko-KR" altLang="en-US" sz="200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428596" y="1340769"/>
            <a:ext cx="8172400" cy="870887"/>
            <a:chOff x="504056" y="3038561"/>
            <a:chExt cx="8172400" cy="915727"/>
          </a:xfrm>
        </p:grpSpPr>
        <p:sp>
          <p:nvSpPr>
            <p:cNvPr id="23" name="직사각형 22"/>
            <p:cNvSpPr/>
            <p:nvPr/>
          </p:nvSpPr>
          <p:spPr>
            <a:xfrm>
              <a:off x="504056" y="3038561"/>
              <a:ext cx="5508104" cy="48543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24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7.4 if, if-else, if else-if else </a:t>
              </a:r>
              <a:r>
                <a:rPr lang="ko-KR" altLang="en-US" sz="24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문</a:t>
              </a:r>
              <a:endPara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504056" y="3565940"/>
              <a:ext cx="8172400" cy="38834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8" name="AutoShape 2"/>
          <p:cNvSpPr>
            <a:spLocks noChangeArrowheads="1"/>
          </p:cNvSpPr>
          <p:nvPr/>
        </p:nvSpPr>
        <p:spPr bwMode="gray">
          <a:xfrm>
            <a:off x="524202" y="1916832"/>
            <a:ext cx="7897472" cy="4803160"/>
          </a:xfrm>
          <a:prstGeom prst="roundRect">
            <a:avLst>
              <a:gd name="adj" fmla="val 0"/>
            </a:avLst>
          </a:prstGeom>
          <a:gradFill rotWithShape="1">
            <a:gsLst>
              <a:gs pos="0">
                <a:srgbClr val="DDDDDD">
                  <a:gamma/>
                  <a:tint val="0"/>
                  <a:invGamma/>
                </a:srgbClr>
              </a:gs>
              <a:gs pos="100000">
                <a:srgbClr val="DDDDDD"/>
              </a:gs>
            </a:gsLst>
            <a:lin ang="2700000" scaled="1"/>
          </a:gradFill>
          <a:ln w="6350" algn="ctr">
            <a:solidFill>
              <a:srgbClr val="B2B2B2"/>
            </a:solidFill>
            <a:round/>
            <a:headEnd/>
            <a:tailEnd/>
          </a:ln>
          <a:effectLst>
            <a:outerShdw blurRad="50800" dist="25400" dir="4020000" algn="tl" rotWithShape="0">
              <a:prstClr val="black">
                <a:alpha val="28000"/>
              </a:prstClr>
            </a:outerShdw>
          </a:effectLst>
        </p:spPr>
        <p:txBody>
          <a:bodyPr vert="horz" wrap="none" lIns="72000" tIns="72000" rIns="72000" bIns="72000" numCol="1" anchor="ctr" anchorCtr="0" compatLnSpc="1">
            <a:prstTxWarp prst="textNoShape">
              <a:avLst/>
            </a:prstTxWarp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if (condition) {</a:t>
            </a: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statements;</a:t>
            </a: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}</a:t>
            </a:r>
          </a:p>
          <a:p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if (condition) {</a:t>
            </a: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statements;</a:t>
            </a: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} else {</a:t>
            </a: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statements;</a:t>
            </a: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}</a:t>
            </a:r>
          </a:p>
          <a:p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if (condition) {</a:t>
            </a: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statements;</a:t>
            </a: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} else if (condition) {</a:t>
            </a: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statements;</a:t>
            </a: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} else {</a:t>
            </a: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statements;</a:t>
            </a:r>
          </a:p>
          <a:p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}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9488127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428596" y="467005"/>
            <a:ext cx="7072362" cy="60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7</a:t>
            </a:r>
            <a:r>
              <a:rPr lang="en-US" altLang="ko-KR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 Statements</a:t>
            </a:r>
            <a:r>
              <a:rPr lang="ko-KR" alt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Java Coding Convention</a:t>
            </a:r>
            <a:endParaRPr lang="ko-KR" altLang="en-US" sz="200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524202" y="1340768"/>
            <a:ext cx="4572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2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7.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en-US" altLang="ko-KR" sz="2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for</a:t>
            </a:r>
            <a:r>
              <a:rPr lang="ko-KR" altLang="en-US" sz="2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문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24202" y="3487648"/>
            <a:ext cx="81724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7.6 while </a:t>
            </a:r>
            <a:r>
              <a:rPr lang="ko-KR" altLang="en-US" sz="2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문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AutoShape 2"/>
          <p:cNvSpPr>
            <a:spLocks noChangeArrowheads="1"/>
          </p:cNvSpPr>
          <p:nvPr/>
        </p:nvSpPr>
        <p:spPr bwMode="gray">
          <a:xfrm>
            <a:off x="524202" y="1772816"/>
            <a:ext cx="7897472" cy="1683480"/>
          </a:xfrm>
          <a:prstGeom prst="roundRect">
            <a:avLst>
              <a:gd name="adj" fmla="val 0"/>
            </a:avLst>
          </a:prstGeom>
          <a:gradFill rotWithShape="1">
            <a:gsLst>
              <a:gs pos="0">
                <a:srgbClr val="DDDDDD">
                  <a:gamma/>
                  <a:tint val="0"/>
                  <a:invGamma/>
                </a:srgbClr>
              </a:gs>
              <a:gs pos="100000">
                <a:srgbClr val="DDDDDD"/>
              </a:gs>
            </a:gsLst>
            <a:lin ang="2700000" scaled="1"/>
          </a:gradFill>
          <a:ln w="6350" algn="ctr">
            <a:solidFill>
              <a:srgbClr val="B2B2B2"/>
            </a:solidFill>
            <a:round/>
            <a:headEnd/>
            <a:tailEnd/>
          </a:ln>
          <a:effectLst>
            <a:outerShdw blurRad="50800" dist="25400" dir="4020000" algn="tl" rotWithShape="0">
              <a:prstClr val="black">
                <a:alpha val="28000"/>
              </a:prstClr>
            </a:outerShdw>
          </a:effectLst>
        </p:spPr>
        <p:txBody>
          <a:bodyPr vert="horz" wrap="none" lIns="72000" tIns="72000" rIns="72000" bIns="72000" numCol="1" anchor="ctr" anchorCtr="0" compatLnSpc="1">
            <a:prstTxWarp prst="textNoShape">
              <a:avLst/>
            </a:prstTxWarp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for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문은 다음과 같은 형태를 따른다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</a:t>
            </a:r>
          </a:p>
          <a:p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for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(initialization; condition; update) {</a:t>
            </a: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statements;</a:t>
            </a: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}</a:t>
            </a:r>
          </a:p>
        </p:txBody>
      </p:sp>
      <p:sp>
        <p:nvSpPr>
          <p:cNvPr id="10" name="AutoShape 2"/>
          <p:cNvSpPr>
            <a:spLocks noChangeArrowheads="1"/>
          </p:cNvSpPr>
          <p:nvPr/>
        </p:nvSpPr>
        <p:spPr bwMode="gray">
          <a:xfrm>
            <a:off x="524202" y="3958099"/>
            <a:ext cx="7897472" cy="2711261"/>
          </a:xfrm>
          <a:prstGeom prst="roundRect">
            <a:avLst>
              <a:gd name="adj" fmla="val 0"/>
            </a:avLst>
          </a:prstGeom>
          <a:gradFill rotWithShape="1">
            <a:gsLst>
              <a:gs pos="0">
                <a:srgbClr val="DDDDDD">
                  <a:gamma/>
                  <a:tint val="0"/>
                  <a:invGamma/>
                </a:srgbClr>
              </a:gs>
              <a:gs pos="100000">
                <a:srgbClr val="DDDDDD"/>
              </a:gs>
            </a:gsLst>
            <a:lin ang="2700000" scaled="1"/>
          </a:gradFill>
          <a:ln w="6350" algn="ctr">
            <a:solidFill>
              <a:srgbClr val="B2B2B2"/>
            </a:solidFill>
            <a:round/>
            <a:headEnd/>
            <a:tailEnd/>
          </a:ln>
          <a:effectLst>
            <a:outerShdw blurRad="50800" dist="25400" dir="4020000" algn="tl" rotWithShape="0">
              <a:prstClr val="black">
                <a:alpha val="28000"/>
              </a:prstClr>
            </a:outerShdw>
          </a:effectLst>
        </p:spPr>
        <p:txBody>
          <a:bodyPr vert="horz" wrap="none" lIns="72000" tIns="72000" rIns="72000" bIns="72000" numCol="1" anchor="ctr" anchorCtr="0" compatLnSpc="1">
            <a:prstTxWarp prst="textNoShape">
              <a:avLst/>
            </a:prstTxWarp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while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문은 다음과 같은 형태를 따른다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</a:t>
            </a:r>
          </a:p>
          <a:p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while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(condition) {</a:t>
            </a: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statements;</a:t>
            </a: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}</a:t>
            </a:r>
          </a:p>
          <a:p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An empty while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문은 다음과 같은 형태를 따른다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</a:t>
            </a:r>
          </a:p>
          <a:p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while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(condition);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5034121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428596" y="467005"/>
            <a:ext cx="7072362" cy="60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7</a:t>
            </a:r>
            <a:r>
              <a:rPr lang="en-US" altLang="ko-KR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 Statements</a:t>
            </a:r>
            <a:r>
              <a:rPr lang="ko-KR" alt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Java Coding Convention</a:t>
            </a:r>
            <a:endParaRPr lang="ko-KR" altLang="en-US" sz="200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524202" y="3212976"/>
            <a:ext cx="4572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24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7.8 switch 문</a:t>
            </a:r>
          </a:p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24202" y="1340768"/>
            <a:ext cx="4572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7.7 do-while문</a:t>
            </a:r>
            <a:endParaRPr lang="en-US" altLang="ko-KR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AutoShape 2"/>
          <p:cNvSpPr>
            <a:spLocks noChangeArrowheads="1"/>
          </p:cNvSpPr>
          <p:nvPr/>
        </p:nvSpPr>
        <p:spPr bwMode="gray">
          <a:xfrm>
            <a:off x="524202" y="1844824"/>
            <a:ext cx="7897472" cy="1149839"/>
          </a:xfrm>
          <a:prstGeom prst="roundRect">
            <a:avLst>
              <a:gd name="adj" fmla="val 0"/>
            </a:avLst>
          </a:prstGeom>
          <a:gradFill rotWithShape="1">
            <a:gsLst>
              <a:gs pos="0">
                <a:srgbClr val="DDDDDD">
                  <a:gamma/>
                  <a:tint val="0"/>
                  <a:invGamma/>
                </a:srgbClr>
              </a:gs>
              <a:gs pos="100000">
                <a:srgbClr val="DDDDDD"/>
              </a:gs>
            </a:gsLst>
            <a:lin ang="2700000" scaled="1"/>
          </a:gradFill>
          <a:ln w="6350" algn="ctr">
            <a:solidFill>
              <a:srgbClr val="B2B2B2"/>
            </a:solidFill>
            <a:round/>
            <a:headEnd/>
            <a:tailEnd/>
          </a:ln>
          <a:effectLst>
            <a:outerShdw blurRad="50800" dist="25400" dir="4020000" algn="tl" rotWithShape="0">
              <a:prstClr val="black">
                <a:alpha val="28000"/>
              </a:prstClr>
            </a:outerShdw>
          </a:effectLst>
        </p:spPr>
        <p:txBody>
          <a:bodyPr vert="horz" wrap="none" lIns="72000" tIns="72000" rIns="72000" bIns="72000" numCol="1" anchor="ctr" anchorCtr="0" compatLnSpc="1">
            <a:prstTxWarp prst="textNoShape">
              <a:avLst/>
            </a:prstTxWarp>
          </a:bodyPr>
          <a:lstStyle/>
          <a:p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do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{</a:t>
            </a:r>
          </a:p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statements;</a:t>
            </a:r>
          </a:p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} while (condition);</a:t>
            </a:r>
          </a:p>
        </p:txBody>
      </p:sp>
      <p:sp>
        <p:nvSpPr>
          <p:cNvPr id="15" name="AutoShape 2"/>
          <p:cNvSpPr>
            <a:spLocks noChangeArrowheads="1"/>
          </p:cNvSpPr>
          <p:nvPr/>
        </p:nvSpPr>
        <p:spPr bwMode="gray">
          <a:xfrm>
            <a:off x="524202" y="3772408"/>
            <a:ext cx="7897472" cy="3004124"/>
          </a:xfrm>
          <a:prstGeom prst="roundRect">
            <a:avLst>
              <a:gd name="adj" fmla="val 0"/>
            </a:avLst>
          </a:prstGeom>
          <a:gradFill rotWithShape="1">
            <a:gsLst>
              <a:gs pos="0">
                <a:srgbClr val="DDDDDD">
                  <a:gamma/>
                  <a:tint val="0"/>
                  <a:invGamma/>
                </a:srgbClr>
              </a:gs>
              <a:gs pos="100000">
                <a:srgbClr val="DDDDDD"/>
              </a:gs>
            </a:gsLst>
            <a:lin ang="2700000" scaled="1"/>
          </a:gradFill>
          <a:ln w="6350" algn="ctr">
            <a:solidFill>
              <a:srgbClr val="B2B2B2"/>
            </a:solidFill>
            <a:round/>
            <a:headEnd/>
            <a:tailEnd/>
          </a:ln>
          <a:effectLst>
            <a:outerShdw blurRad="50800" dist="25400" dir="4020000" algn="tl" rotWithShape="0">
              <a:prstClr val="black">
                <a:alpha val="28000"/>
              </a:prstClr>
            </a:outerShdw>
          </a:effectLst>
        </p:spPr>
        <p:txBody>
          <a:bodyPr vert="horz" wrap="none" lIns="72000" tIns="72000" rIns="72000" bIns="72000" numCol="1" anchor="ctr" anchorCtr="0" compatLnSpc="1">
            <a:prstTxWarp prst="textNoShape">
              <a:avLst/>
            </a:prstTxWarp>
          </a:bodyPr>
          <a:lstStyle/>
          <a:p>
            <a:r>
              <a:rPr lang="ko-KR" altLang="en-US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switch (condition) {</a:t>
            </a:r>
          </a:p>
          <a:p>
            <a:r>
              <a:rPr lang="ko-KR" altLang="en-US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case ABC:</a:t>
            </a:r>
          </a:p>
          <a:p>
            <a:r>
              <a:rPr lang="ko-KR" altLang="en-US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statements;</a:t>
            </a:r>
          </a:p>
          <a:p>
            <a:r>
              <a:rPr lang="ko-KR" altLang="en-US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/* falls through */</a:t>
            </a:r>
          </a:p>
          <a:p>
            <a:r>
              <a:rPr lang="ko-KR" altLang="en-US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case DEF:</a:t>
            </a:r>
          </a:p>
          <a:p>
            <a:r>
              <a:rPr lang="ko-KR" altLang="en-US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statements;</a:t>
            </a:r>
          </a:p>
          <a:p>
            <a:r>
              <a:rPr lang="ko-KR" altLang="en-US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break;</a:t>
            </a:r>
          </a:p>
          <a:p>
            <a:r>
              <a:rPr lang="ko-KR" altLang="en-US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default:</a:t>
            </a:r>
          </a:p>
          <a:p>
            <a:r>
              <a:rPr lang="ko-KR" altLang="en-US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statements;</a:t>
            </a:r>
          </a:p>
          <a:p>
            <a:r>
              <a:rPr lang="ko-KR" altLang="en-US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break;</a:t>
            </a:r>
          </a:p>
          <a:p>
            <a:r>
              <a:rPr lang="ko-KR" altLang="en-US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92411914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428596" y="467005"/>
            <a:ext cx="7072362" cy="60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7</a:t>
            </a:r>
            <a:r>
              <a:rPr lang="en-US" altLang="ko-KR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 Statements</a:t>
            </a:r>
            <a:r>
              <a:rPr lang="ko-KR" alt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Java Coding Convention</a:t>
            </a:r>
            <a:endParaRPr lang="ko-KR" altLang="en-US" sz="200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524202" y="1340768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7.9 try-catch 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문</a:t>
            </a:r>
            <a:endParaRPr lang="en-US" altLang="ko-KR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AutoShape 2"/>
          <p:cNvSpPr>
            <a:spLocks noChangeArrowheads="1"/>
          </p:cNvSpPr>
          <p:nvPr/>
        </p:nvSpPr>
        <p:spPr bwMode="gray">
          <a:xfrm>
            <a:off x="416719" y="1831188"/>
            <a:ext cx="7897472" cy="4838172"/>
          </a:xfrm>
          <a:prstGeom prst="roundRect">
            <a:avLst>
              <a:gd name="adj" fmla="val 0"/>
            </a:avLst>
          </a:prstGeom>
          <a:gradFill rotWithShape="1">
            <a:gsLst>
              <a:gs pos="0">
                <a:srgbClr val="DDDDDD">
                  <a:gamma/>
                  <a:tint val="0"/>
                  <a:invGamma/>
                </a:srgbClr>
              </a:gs>
              <a:gs pos="100000">
                <a:srgbClr val="DDDDDD"/>
              </a:gs>
            </a:gsLst>
            <a:lin ang="2700000" scaled="1"/>
          </a:gradFill>
          <a:ln w="6350" algn="ctr">
            <a:solidFill>
              <a:srgbClr val="B2B2B2"/>
            </a:solidFill>
            <a:round/>
            <a:headEnd/>
            <a:tailEnd/>
          </a:ln>
          <a:effectLst>
            <a:outerShdw blurRad="50800" dist="25400" dir="4020000" algn="tl" rotWithShape="0">
              <a:prstClr val="black">
                <a:alpha val="28000"/>
              </a:prstClr>
            </a:outerShdw>
          </a:effectLst>
        </p:spPr>
        <p:txBody>
          <a:bodyPr vert="horz" wrap="none" lIns="72000" tIns="72000" rIns="72000" bIns="72000" numCol="1" anchor="ctr" anchorCtr="0" compatLnSpc="1">
            <a:prstTxWarp prst="textNoShape">
              <a:avLst/>
            </a:prstTxWarp>
          </a:bodyPr>
          <a:lstStyle/>
          <a:p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try </a:t>
            </a:r>
            <a:r>
              <a:rPr lang="en-US" altLang="ko-KR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{</a:t>
            </a:r>
          </a:p>
          <a:p>
            <a:r>
              <a:rPr lang="en-US" altLang="ko-KR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statements;</a:t>
            </a:r>
          </a:p>
          <a:p>
            <a:r>
              <a:rPr lang="en-US" altLang="ko-KR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} catch (</a:t>
            </a:r>
            <a:r>
              <a:rPr lang="en-US" altLang="ko-KR" sz="17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ExceptionClass</a:t>
            </a:r>
            <a:r>
              <a:rPr lang="en-US" altLang="ko-KR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e) {</a:t>
            </a:r>
          </a:p>
          <a:p>
            <a:r>
              <a:rPr lang="en-US" altLang="ko-KR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statements;</a:t>
            </a:r>
          </a:p>
          <a:p>
            <a:r>
              <a:rPr lang="en-US" altLang="ko-KR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}</a:t>
            </a:r>
          </a:p>
          <a:p>
            <a:endParaRPr lang="en-US" altLang="ko-KR" sz="17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try-catch 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문 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b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try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문에 실제 실행되어야 하는 코드를 집어넣고 </a:t>
            </a:r>
            <a:r>
              <a:rPr lang="en-US" altLang="ko-KR" sz="15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</a:p>
          <a:p>
            <a:r>
              <a:rPr lang="en-US" altLang="ko-KR" sz="15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try 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문 안에서 어떤 에러가 발생 시 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catch 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문이 실행된다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endParaRPr lang="en-US" altLang="ko-KR" sz="15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5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따라서 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비정상적인 실행 시 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catch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문 안에 코드가 실행되므로 </a:t>
            </a:r>
            <a:endParaRPr lang="en-US" altLang="ko-KR" sz="15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5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에러발생시 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적절한 조치를 할 수 있는 코드를 집어넣는다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en-US" altLang="ko-KR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17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7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try {</a:t>
            </a:r>
          </a:p>
          <a:p>
            <a:r>
              <a:rPr lang="en-US" altLang="ko-KR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statements;</a:t>
            </a:r>
          </a:p>
          <a:p>
            <a:r>
              <a:rPr lang="en-US" altLang="ko-KR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} catch (</a:t>
            </a:r>
            <a:r>
              <a:rPr lang="en-US" altLang="ko-KR" sz="17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ExceptionClass</a:t>
            </a:r>
            <a:r>
              <a:rPr lang="en-US" altLang="ko-KR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e) {</a:t>
            </a:r>
          </a:p>
          <a:p>
            <a:r>
              <a:rPr lang="en-US" altLang="ko-KR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statements;</a:t>
            </a:r>
          </a:p>
          <a:p>
            <a:r>
              <a:rPr lang="en-US" altLang="ko-KR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} finally {</a:t>
            </a:r>
          </a:p>
          <a:p>
            <a:r>
              <a:rPr lang="en-US" altLang="ko-KR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statements;</a:t>
            </a:r>
          </a:p>
          <a:p>
            <a:r>
              <a:rPr lang="en-US" altLang="ko-KR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19469560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2"/>
          <p:cNvSpPr>
            <a:spLocks noChangeArrowheads="1"/>
          </p:cNvSpPr>
          <p:nvPr/>
        </p:nvSpPr>
        <p:spPr bwMode="auto">
          <a:xfrm>
            <a:off x="3071802" y="185719"/>
            <a:ext cx="3000396" cy="60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pPr lvl="0" algn="ctr" defTabSz="801688"/>
            <a:r>
              <a:rPr lang="en-US" altLang="ko-KR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CONTENTS</a:t>
            </a:r>
            <a:endParaRPr kumimoji="1" lang="ko-KR" altLang="ko-KR" sz="3200" b="0" i="0" u="none" strike="noStrike" cap="none" normalizeH="0" baseline="0" dirty="0" smtClean="0">
              <a:ln>
                <a:noFill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1363005" y="2348880"/>
            <a:ext cx="6438900" cy="895350"/>
            <a:chOff x="1352550" y="2981325"/>
            <a:chExt cx="6438900" cy="895350"/>
          </a:xfrm>
        </p:grpSpPr>
        <p:pic>
          <p:nvPicPr>
            <p:cNvPr id="22" name="그림 21" descr="index_3_4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52550" y="2981325"/>
              <a:ext cx="6438900" cy="895350"/>
            </a:xfrm>
            <a:prstGeom prst="rect">
              <a:avLst/>
            </a:prstGeom>
          </p:spPr>
        </p:pic>
        <p:sp>
          <p:nvSpPr>
            <p:cNvPr id="23" name="TextBox 22"/>
            <p:cNvSpPr txBox="1"/>
            <p:nvPr/>
          </p:nvSpPr>
          <p:spPr>
            <a:xfrm>
              <a:off x="2857488" y="3186412"/>
              <a:ext cx="390273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Coding Convention - JAVA</a:t>
              </a:r>
              <a:endPara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endParaRPr>
            </a:p>
          </p:txBody>
        </p:sp>
        <p:sp>
          <p:nvSpPr>
            <p:cNvPr id="24" name="TextBox 6"/>
            <p:cNvSpPr txBox="1">
              <a:spLocks noChangeArrowheads="1"/>
            </p:cNvSpPr>
            <p:nvPr/>
          </p:nvSpPr>
          <p:spPr bwMode="auto">
            <a:xfrm>
              <a:off x="1835134" y="3049729"/>
              <a:ext cx="450850" cy="7078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ko-KR" sz="4000" i="0" u="none" strike="noStrike" normalizeH="0" baseline="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  <a:endParaRPr kumimoji="1" lang="ko-KR" altLang="ko-KR" sz="4000" i="0" u="none" strike="noStrike" normalizeH="0" baseline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1363005" y="3468075"/>
            <a:ext cx="6438900" cy="895350"/>
            <a:chOff x="1352550" y="2981325"/>
            <a:chExt cx="6438900" cy="895350"/>
          </a:xfrm>
        </p:grpSpPr>
        <p:pic>
          <p:nvPicPr>
            <p:cNvPr id="26" name="그림 25" descr="index_3_4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52550" y="2981325"/>
              <a:ext cx="6438900" cy="895350"/>
            </a:xfrm>
            <a:prstGeom prst="rect">
              <a:avLst/>
            </a:prstGeom>
          </p:spPr>
        </p:pic>
        <p:sp>
          <p:nvSpPr>
            <p:cNvPr id="27" name="TextBox 26"/>
            <p:cNvSpPr txBox="1"/>
            <p:nvPr/>
          </p:nvSpPr>
          <p:spPr>
            <a:xfrm>
              <a:off x="2857488" y="3186412"/>
              <a:ext cx="404117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Coding Convention - </a:t>
              </a:r>
              <a:r>
                <a:rPr lang="en-US" altLang="ko-KR" sz="24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NHN</a:t>
              </a:r>
              <a:endPara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endParaRPr>
            </a:p>
          </p:txBody>
        </p:sp>
        <p:sp>
          <p:nvSpPr>
            <p:cNvPr id="28" name="TextBox 6"/>
            <p:cNvSpPr txBox="1">
              <a:spLocks noChangeArrowheads="1"/>
            </p:cNvSpPr>
            <p:nvPr/>
          </p:nvSpPr>
          <p:spPr bwMode="auto">
            <a:xfrm>
              <a:off x="1835134" y="3049729"/>
              <a:ext cx="450850" cy="7078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ko-KR" sz="4000" i="0" u="none" strike="noStrike" normalizeH="0" baseline="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2</a:t>
              </a:r>
              <a:endParaRPr kumimoji="1" lang="ko-KR" altLang="ko-KR" sz="4000" i="0" u="none" strike="noStrike" normalizeH="0" baseline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6" name="직사각형 5"/>
          <p:cNvSpPr/>
          <p:nvPr/>
        </p:nvSpPr>
        <p:spPr>
          <a:xfrm>
            <a:off x="2296455" y="2749632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1363005" y="4548195"/>
            <a:ext cx="6438900" cy="895350"/>
            <a:chOff x="1352550" y="2981325"/>
            <a:chExt cx="6438900" cy="895350"/>
          </a:xfrm>
        </p:grpSpPr>
        <p:pic>
          <p:nvPicPr>
            <p:cNvPr id="17" name="그림 16" descr="index_3_4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52550" y="2981325"/>
              <a:ext cx="6438900" cy="895350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2857488" y="3186412"/>
              <a:ext cx="231198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Secure Coding</a:t>
              </a:r>
              <a:endPara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" name="TextBox 6"/>
            <p:cNvSpPr txBox="1">
              <a:spLocks noChangeArrowheads="1"/>
            </p:cNvSpPr>
            <p:nvPr/>
          </p:nvSpPr>
          <p:spPr bwMode="auto">
            <a:xfrm>
              <a:off x="1835134" y="3049729"/>
              <a:ext cx="450850" cy="7078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ko-KR" sz="4000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3</a:t>
              </a:r>
              <a:endParaRPr kumimoji="1" lang="ko-KR" altLang="ko-KR" sz="4000" i="0" u="none" strike="noStrike" normalizeH="0" baseline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439665" y="3105835"/>
            <a:ext cx="4264671" cy="1200329"/>
          </a:xfrm>
          <a:prstGeom prst="rect">
            <a:avLst/>
          </a:prstGeom>
          <a:noFill/>
          <a:effectLst>
            <a:outerShdw blurRad="2667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Coding </a:t>
            </a:r>
            <a:r>
              <a:rPr lang="en-US" altLang="ko-KR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Convention</a:t>
            </a:r>
          </a:p>
          <a:p>
            <a:pPr algn="ctr"/>
            <a:r>
              <a:rPr lang="en-US" altLang="ko-KR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NHN</a:t>
            </a:r>
            <a:endParaRPr lang="ko-KR" altLang="en-US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557096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4157850" y="2276872"/>
            <a:ext cx="4714908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유지보수에 투자되는 비용을 최소화</a:t>
            </a:r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하기 위해 통일된 코드 작성법 제시</a:t>
            </a:r>
            <a:endParaRPr lang="en-US" altLang="ko-KR" sz="17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endParaRPr lang="en-US" altLang="ko-KR" sz="17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200000"/>
              </a:lnSpc>
              <a:buFontTx/>
              <a:buAutoNum type="arabicPeriod"/>
            </a:pPr>
            <a:r>
              <a:rPr lang="ko-KR" altLang="en-US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프로젝트의 </a:t>
            </a:r>
            <a:r>
              <a:rPr lang="ko-KR" altLang="en-US" sz="17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맴버</a:t>
            </a:r>
            <a:r>
              <a:rPr lang="ko-KR" altLang="en-US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간 원활한 코드 공유</a:t>
            </a:r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b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일관성 있는 코드 작성</a:t>
            </a:r>
            <a:endParaRPr lang="en-US" altLang="ko-KR" sz="17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Rectangle 2"/>
          <p:cNvSpPr>
            <a:spLocks noChangeArrowheads="1"/>
          </p:cNvSpPr>
          <p:nvPr/>
        </p:nvSpPr>
        <p:spPr bwMode="auto">
          <a:xfrm>
            <a:off x="428596" y="467005"/>
            <a:ext cx="7072362" cy="60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</a:t>
            </a:r>
            <a:r>
              <a:rPr lang="en-US" altLang="ko-KR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 </a:t>
            </a:r>
            <a:r>
              <a:rPr lang="ko-KR" alt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사용 목적</a:t>
            </a:r>
            <a:r>
              <a:rPr lang="ko-KR" altLang="en-US" sz="32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</a:t>
            </a: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NHN</a:t>
            </a: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Coding Convention</a:t>
            </a:r>
            <a:endParaRPr lang="ko-KR" altLang="en-US" sz="200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28596" y="1324261"/>
            <a:ext cx="7016344" cy="461665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</a:t>
            </a:r>
            <a:r>
              <a:rPr lang="en-US" altLang="ko-KR" sz="2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.1 </a:t>
            </a:r>
            <a:r>
              <a:rPr lang="en-US" altLang="ko-KR" sz="2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Coding </a:t>
            </a:r>
            <a:r>
              <a:rPr lang="en-US" altLang="ko-KR" sz="2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Convention</a:t>
            </a:r>
            <a:r>
              <a:rPr lang="en-US" altLang="ko-KR" sz="2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7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for Markup Languages (HTML/CSS</a:t>
            </a:r>
            <a:r>
              <a:rPr lang="en-US" altLang="ko-KR" sz="1700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en-US" altLang="ko-KR" sz="1700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385392" y="6320933"/>
            <a:ext cx="7758608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출처 </a:t>
            </a:r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endParaRPr lang="en-US" altLang="ko-KR" sz="13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/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http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://</a:t>
            </a:r>
            <a:r>
              <a:rPr lang="en-US" altLang="ko-KR" sz="1400" dirty="0"/>
              <a:t>Copyright © 2006~2012 NHN Corp. All Rights Reserved. 	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50" t="8366" r="16001" b="7635"/>
          <a:stretch/>
        </p:blipFill>
        <p:spPr>
          <a:xfrm>
            <a:off x="383236" y="2132856"/>
            <a:ext cx="3516544" cy="4328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79048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714348" y="1972567"/>
            <a:ext cx="3643338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>
                <a:solidFill>
                  <a:srgbClr val="0173D4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A.  </a:t>
            </a:r>
            <a:r>
              <a:rPr lang="ko-KR" altLang="en-US" sz="1400" dirty="0" smtClean="0">
                <a:solidFill>
                  <a:srgbClr val="0173D4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일반 규칙</a:t>
            </a:r>
            <a:endParaRPr lang="en-US" altLang="ko-KR" sz="1400" dirty="0" smtClean="0">
              <a:solidFill>
                <a:srgbClr val="0173D4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이름은 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영문 소문자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숫자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언더스코어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(_)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 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작성한다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14348" y="3068960"/>
            <a:ext cx="3643338" cy="697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>
                <a:solidFill>
                  <a:srgbClr val="0173D4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B. </a:t>
            </a:r>
            <a:r>
              <a:rPr lang="ko-KR" altLang="en-US" sz="1400" dirty="0" smtClean="0">
                <a:solidFill>
                  <a:srgbClr val="0173D4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시작이름</a:t>
            </a:r>
            <a:endParaRPr lang="en-US" altLang="ko-KR" sz="1400" dirty="0" smtClean="0">
              <a:solidFill>
                <a:srgbClr val="0173D4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 smtClean="0">
                <a:solidFill>
                  <a:srgbClr val="0173D4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이름은 영문 대문자</a:t>
            </a:r>
            <a:r>
              <a:rPr lang="en-US" altLang="ko-KR" sz="1400" dirty="0" smtClean="0">
                <a:solidFill>
                  <a:srgbClr val="0173D4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, </a:t>
            </a:r>
            <a:r>
              <a:rPr lang="ko-KR" altLang="en-US" sz="1400" dirty="0" smtClean="0">
                <a:solidFill>
                  <a:srgbClr val="0173D4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숫자로 시작할 수 없다</a:t>
            </a:r>
            <a:r>
              <a:rPr lang="en-US" altLang="ko-KR" sz="1400" dirty="0" smtClean="0">
                <a:solidFill>
                  <a:srgbClr val="0173D4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14348" y="5085184"/>
            <a:ext cx="364333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>
                <a:solidFill>
                  <a:srgbClr val="0173D4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C. </a:t>
            </a:r>
            <a:r>
              <a:rPr lang="ko-KR" altLang="en-US" sz="1400" dirty="0" err="1" smtClean="0">
                <a:solidFill>
                  <a:srgbClr val="0173D4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예약어</a:t>
            </a:r>
            <a:endParaRPr lang="en-US" altLang="ko-KR" sz="1400" dirty="0" smtClean="0">
              <a:solidFill>
                <a:srgbClr val="0173D4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• 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예약어가 있는 경우 </a:t>
            </a:r>
            <a:r>
              <a:rPr lang="ko-KR" altLang="en-US" sz="1400" dirty="0" err="1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예약어를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사용한다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• 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예약어가 없으면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, 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종류와 특성을 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/>
            </a:r>
            <a:b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</a:b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 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나타내도록 </a:t>
            </a:r>
            <a:r>
              <a:rPr lang="ko-KR" altLang="en-US" sz="1400" dirty="0" err="1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네이밍한다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786310" y="1972567"/>
            <a:ext cx="4106170" cy="364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>
                <a:solidFill>
                  <a:srgbClr val="0173D4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D. </a:t>
            </a:r>
            <a:r>
              <a:rPr lang="ko-KR" altLang="en-US" sz="1400" dirty="0" smtClean="0">
                <a:solidFill>
                  <a:srgbClr val="0173D4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영문 소문자</a:t>
            </a:r>
            <a:r>
              <a:rPr lang="en-US" altLang="ko-KR" sz="1400" dirty="0" smtClean="0">
                <a:solidFill>
                  <a:srgbClr val="0173D4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, </a:t>
            </a:r>
            <a:r>
              <a:rPr lang="ko-KR" altLang="en-US" sz="1400" dirty="0" smtClean="0">
                <a:solidFill>
                  <a:srgbClr val="0173D4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숫자</a:t>
            </a:r>
            <a:r>
              <a:rPr lang="en-US" altLang="ko-KR" sz="1400" dirty="0" smtClean="0">
                <a:solidFill>
                  <a:srgbClr val="0173D4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, </a:t>
            </a:r>
            <a:r>
              <a:rPr lang="ko-KR" altLang="en-US" sz="1400" dirty="0" err="1" smtClean="0">
                <a:solidFill>
                  <a:srgbClr val="0173D4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언더스코어</a:t>
            </a:r>
            <a:r>
              <a:rPr lang="ko-KR" altLang="en-US" sz="1400" dirty="0" smtClean="0">
                <a:solidFill>
                  <a:srgbClr val="0173D4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조합</a:t>
            </a:r>
            <a:endParaRPr lang="en-US" altLang="ko-KR" sz="1400" dirty="0" smtClean="0">
              <a:solidFill>
                <a:srgbClr val="0173D4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• 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영문 소문자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, 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숫자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, </a:t>
            </a:r>
            <a:r>
              <a:rPr lang="ko-KR" altLang="en-US" sz="1400" dirty="0" err="1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언더스코어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(_)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만 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/>
            </a:r>
            <a:b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</a:b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 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사용할 수 있다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• </a:t>
            </a:r>
            <a:r>
              <a:rPr lang="ko-KR" altLang="en-US" sz="1400" dirty="0" err="1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언더스커어는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2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개 이상의 단어를 조합할 때만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/>
            </a:r>
            <a:b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</a:b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사용한다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• 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단어와 숫자를 조합하는 경우 </a:t>
            </a:r>
            <a:r>
              <a:rPr lang="ko-KR" altLang="en-US" sz="1400" dirty="0" err="1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언더스코어를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/>
            </a:r>
            <a:b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</a:b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 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생략한다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• </a:t>
            </a:r>
            <a:r>
              <a:rPr lang="ko-KR" altLang="en-US" sz="1400" dirty="0" err="1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언더스코어가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포합된 </a:t>
            </a:r>
            <a:r>
              <a:rPr lang="ko-KR" altLang="en-US" sz="1400" dirty="0" err="1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예약어는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숫자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, 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영문 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/>
            </a:r>
            <a:b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</a:b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 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소문자와 조합하여 사용할 수 있다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• </a:t>
            </a:r>
            <a:r>
              <a:rPr lang="ko-KR" altLang="en-US" sz="1400" dirty="0" err="1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언더스코어를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이용하여 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단계를 초과하여 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/>
            </a:r>
            <a:b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</a:b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 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조합할 수 없다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cxnSp>
        <p:nvCxnSpPr>
          <p:cNvPr id="29" name="직선 연결선 28"/>
          <p:cNvCxnSpPr/>
          <p:nvPr/>
        </p:nvCxnSpPr>
        <p:spPr bwMode="auto">
          <a:xfrm rot="16200000" flipV="1">
            <a:off x="2464577" y="4151426"/>
            <a:ext cx="4214843" cy="2"/>
          </a:xfrm>
          <a:prstGeom prst="line">
            <a:avLst/>
          </a:prstGeom>
          <a:solidFill>
            <a:srgbClr val="0060B6"/>
          </a:solidFill>
          <a:ln w="1270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1" name="Rectangle 2"/>
          <p:cNvSpPr>
            <a:spLocks noChangeArrowheads="1"/>
          </p:cNvSpPr>
          <p:nvPr/>
        </p:nvSpPr>
        <p:spPr bwMode="auto">
          <a:xfrm>
            <a:off x="428596" y="467005"/>
            <a:ext cx="7072362" cy="60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50000"/>
              </a:lnSpc>
            </a:pPr>
            <a:r>
              <a:rPr lang="en-US" altLang="ko-KR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 </a:t>
            </a:r>
            <a:r>
              <a:rPr lang="ko-KR" altLang="en-US" sz="32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네이밍</a:t>
            </a:r>
            <a:r>
              <a:rPr lang="ko-KR" alt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</a:t>
            </a: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NHN</a:t>
            </a: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Coding Convention</a:t>
            </a:r>
            <a:endParaRPr lang="ko-KR" altLang="en-US" sz="200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28596" y="1324261"/>
            <a:ext cx="2040943" cy="574966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</a:t>
            </a:r>
            <a:r>
              <a:rPr lang="en-US" altLang="ko-KR" sz="2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.1 </a:t>
            </a:r>
            <a:r>
              <a:rPr lang="ko-KR" altLang="en-US" sz="2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기본 규칙</a:t>
            </a:r>
            <a:endParaRPr lang="ko-KR" altLang="en-US" sz="240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2640940"/>
              </p:ext>
            </p:extLst>
          </p:nvPr>
        </p:nvGraphicFramePr>
        <p:xfrm>
          <a:off x="769731" y="3889861"/>
          <a:ext cx="3425604" cy="104648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712802"/>
                <a:gridCol w="1712802"/>
              </a:tblGrid>
              <a:tr h="13378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잘못된 예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올바른 예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Btn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Btn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2btn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btn2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5386065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"/>
          <p:cNvSpPr>
            <a:spLocks noChangeArrowheads="1"/>
          </p:cNvSpPr>
          <p:nvPr/>
        </p:nvSpPr>
        <p:spPr bwMode="auto">
          <a:xfrm>
            <a:off x="428596" y="467005"/>
            <a:ext cx="7072362" cy="60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50000"/>
              </a:lnSpc>
            </a:pPr>
            <a:r>
              <a:rPr lang="en-US" altLang="ko-KR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 </a:t>
            </a:r>
            <a:r>
              <a:rPr lang="ko-KR" altLang="en-US" sz="32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네이밍</a:t>
            </a:r>
            <a:r>
              <a:rPr lang="ko-KR" alt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</a:t>
            </a: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NHN</a:t>
            </a: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Coding Convention</a:t>
            </a:r>
            <a:endParaRPr lang="ko-KR" altLang="en-US" sz="200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28596" y="1324261"/>
            <a:ext cx="3892412" cy="646331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2.2 id </a:t>
            </a:r>
            <a:r>
              <a:rPr lang="ko-KR" altLang="en-US" sz="2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및 </a:t>
            </a:r>
            <a:r>
              <a:rPr lang="en-US" altLang="ko-KR" sz="2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class </a:t>
            </a:r>
            <a:r>
              <a:rPr lang="ko-KR" altLang="en-US" sz="2400" dirty="0" err="1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네이밍</a:t>
            </a:r>
            <a:r>
              <a:rPr lang="ko-KR" altLang="en-US" sz="2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규칙</a:t>
            </a:r>
            <a:endParaRPr lang="ko-KR" altLang="en-US" sz="240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cxnSp>
        <p:nvCxnSpPr>
          <p:cNvPr id="13" name="직선 연결선 12"/>
          <p:cNvCxnSpPr/>
          <p:nvPr/>
        </p:nvCxnSpPr>
        <p:spPr bwMode="auto">
          <a:xfrm rot="16200000" flipV="1">
            <a:off x="2464577" y="4151426"/>
            <a:ext cx="4214843" cy="2"/>
          </a:xfrm>
          <a:prstGeom prst="line">
            <a:avLst/>
          </a:prstGeom>
          <a:solidFill>
            <a:srgbClr val="0060B6"/>
          </a:solidFill>
          <a:ln w="1270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" name="직사각형 3"/>
          <p:cNvSpPr/>
          <p:nvPr/>
        </p:nvSpPr>
        <p:spPr>
          <a:xfrm>
            <a:off x="1252539" y="6453336"/>
            <a:ext cx="224452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• 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HTML 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기본 템플릿 구조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5364088" y="6453336"/>
            <a:ext cx="28456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• </a:t>
            </a:r>
            <a:r>
              <a:rPr lang="ko-KR" altLang="en-US" sz="1400" dirty="0" err="1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모바일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HTML 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기본 템플릿 구조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251588" y="1916832"/>
            <a:ext cx="2502608" cy="393954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500" b="1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상단 영역 레이아웃 항목들</a:t>
            </a:r>
            <a:endParaRPr lang="en-US" altLang="ko-KR" sz="1500" b="1" dirty="0" smtClean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5237744" y="2276872"/>
            <a:ext cx="3080006" cy="3561250"/>
            <a:chOff x="5237744" y="2604054"/>
            <a:chExt cx="3080006" cy="3561250"/>
          </a:xfrm>
        </p:grpSpPr>
        <p:sp>
          <p:nvSpPr>
            <p:cNvPr id="18" name="TextBox 17"/>
            <p:cNvSpPr txBox="1"/>
            <p:nvPr/>
          </p:nvSpPr>
          <p:spPr>
            <a:xfrm>
              <a:off x="5380001" y="5771350"/>
              <a:ext cx="805029" cy="3939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500" b="1" dirty="0" smtClean="0">
                  <a:solidFill>
                    <a:schemeClr val="accent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&lt;</a:t>
              </a:r>
              <a:r>
                <a:rPr lang="en-US" altLang="ko-KR" sz="1500" b="1" dirty="0" err="1" smtClean="0">
                  <a:solidFill>
                    <a:schemeClr val="accent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hr</a:t>
              </a:r>
              <a:r>
                <a:rPr lang="en-US" altLang="ko-KR" sz="1500" b="1" dirty="0" smtClean="0">
                  <a:solidFill>
                    <a:schemeClr val="accent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 /&gt;</a:t>
              </a:r>
              <a:endParaRPr lang="ko-KR" altLang="en-US" sz="1500" b="1" dirty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endParaRPr>
            </a:p>
          </p:txBody>
        </p:sp>
        <p:grpSp>
          <p:nvGrpSpPr>
            <p:cNvPr id="7" name="그룹 6"/>
            <p:cNvGrpSpPr/>
            <p:nvPr/>
          </p:nvGrpSpPr>
          <p:grpSpPr>
            <a:xfrm>
              <a:off x="5237744" y="2604054"/>
              <a:ext cx="3080006" cy="3166112"/>
              <a:chOff x="5237744" y="2604054"/>
              <a:chExt cx="3080006" cy="3166112"/>
            </a:xfrm>
          </p:grpSpPr>
          <p:sp>
            <p:nvSpPr>
              <p:cNvPr id="6" name="직사각형 5"/>
              <p:cNvSpPr/>
              <p:nvPr/>
            </p:nvSpPr>
            <p:spPr>
              <a:xfrm>
                <a:off x="5256075" y="3068960"/>
                <a:ext cx="3061675" cy="270120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5237744" y="3068960"/>
                <a:ext cx="1404552" cy="438582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500" dirty="0" smtClean="0">
                    <a:solidFill>
                      <a:schemeClr val="accent2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Arial" pitchFamily="34" charset="0"/>
                  </a:rPr>
                  <a:t>#</a:t>
                </a:r>
                <a:r>
                  <a:rPr lang="en-US" altLang="ko-KR" sz="1500" dirty="0" err="1" smtClean="0">
                    <a:solidFill>
                      <a:schemeClr val="accent2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Arial" pitchFamily="34" charset="0"/>
                  </a:rPr>
                  <a:t>ct</a:t>
                </a:r>
                <a:r>
                  <a:rPr lang="en-US" altLang="ko-KR" sz="1500" dirty="0" smtClean="0">
                    <a:latin typeface="맑은 고딕" panose="020B0503020000020004" pitchFamily="50" charset="-127"/>
                    <a:ea typeface="맑은 고딕" panose="020B0503020000020004" pitchFamily="50" charset="-127"/>
                    <a:cs typeface="Arial" pitchFamily="34" charset="0"/>
                  </a:rPr>
                  <a:t>: </a:t>
                </a:r>
                <a:r>
                  <a:rPr lang="ko-KR" altLang="en-US" sz="1500" dirty="0" smtClean="0">
                    <a:latin typeface="맑은 고딕" panose="020B0503020000020004" pitchFamily="50" charset="-127"/>
                    <a:ea typeface="맑은 고딕" panose="020B0503020000020004" pitchFamily="50" charset="-127"/>
                    <a:cs typeface="Arial" pitchFamily="34" charset="0"/>
                  </a:rPr>
                  <a:t>본문 영역</a:t>
                </a:r>
                <a:endParaRPr lang="ko-KR" altLang="en-US" sz="1500" dirty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endParaRP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5380001" y="2604054"/>
                <a:ext cx="805029" cy="393954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500" b="1" dirty="0" smtClean="0">
                    <a:solidFill>
                      <a:schemeClr val="accent2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Arial" pitchFamily="34" charset="0"/>
                  </a:rPr>
                  <a:t>&lt;</a:t>
                </a:r>
                <a:r>
                  <a:rPr lang="en-US" altLang="ko-KR" sz="1500" b="1" dirty="0" err="1" smtClean="0">
                    <a:solidFill>
                      <a:schemeClr val="accent2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Arial" pitchFamily="34" charset="0"/>
                  </a:rPr>
                  <a:t>hr</a:t>
                </a:r>
                <a:r>
                  <a:rPr lang="en-US" altLang="ko-KR" sz="1500" b="1" dirty="0" smtClean="0">
                    <a:solidFill>
                      <a:schemeClr val="accent2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Arial" pitchFamily="34" charset="0"/>
                  </a:rPr>
                  <a:t> /&gt;</a:t>
                </a:r>
                <a:endParaRPr lang="ko-KR" altLang="en-US" sz="1500" b="1" dirty="0">
                  <a:solidFill>
                    <a:schemeClr val="accent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endParaRPr>
              </a:p>
            </p:txBody>
          </p:sp>
        </p:grpSp>
      </p:grpSp>
      <p:sp>
        <p:nvSpPr>
          <p:cNvPr id="22" name="TextBox 21"/>
          <p:cNvSpPr txBox="1"/>
          <p:nvPr/>
        </p:nvSpPr>
        <p:spPr>
          <a:xfrm>
            <a:off x="5237744" y="5861221"/>
            <a:ext cx="2502608" cy="438582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500" b="1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하</a:t>
            </a:r>
            <a:r>
              <a:rPr lang="ko-KR" altLang="en-US" sz="1500" b="1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단 영역 레이아웃 항목들</a:t>
            </a:r>
            <a:endParaRPr lang="en-US" altLang="ko-KR" sz="1500" b="1" dirty="0" smtClean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310" y="1916831"/>
            <a:ext cx="4028982" cy="4342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9151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"/>
          <p:cNvSpPr>
            <a:spLocks noChangeArrowheads="1"/>
          </p:cNvSpPr>
          <p:nvPr/>
        </p:nvSpPr>
        <p:spPr bwMode="auto">
          <a:xfrm>
            <a:off x="428596" y="467005"/>
            <a:ext cx="7072362" cy="60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50000"/>
              </a:lnSpc>
            </a:pPr>
            <a:r>
              <a:rPr lang="en-US" altLang="ko-KR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 </a:t>
            </a:r>
            <a:r>
              <a:rPr lang="ko-KR" altLang="en-US" sz="32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네이밍</a:t>
            </a:r>
            <a:r>
              <a:rPr lang="ko-KR" alt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</a:t>
            </a: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NHN</a:t>
            </a: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Coding Convention</a:t>
            </a:r>
            <a:endParaRPr lang="ko-KR" altLang="en-US" sz="200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28596" y="1324261"/>
            <a:ext cx="3381054" cy="646331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2.3 </a:t>
            </a:r>
            <a:r>
              <a:rPr lang="ko-KR" altLang="en-US" sz="2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이미지</a:t>
            </a:r>
            <a:r>
              <a:rPr lang="en-US" altLang="ko-KR" sz="2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ko-KR" altLang="en-US" sz="2400" dirty="0" err="1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네이밍</a:t>
            </a:r>
            <a:r>
              <a:rPr lang="ko-KR" altLang="en-US" sz="2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규칙</a:t>
            </a:r>
            <a:endParaRPr lang="ko-KR" altLang="en-US" sz="240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428596" y="1970592"/>
            <a:ext cx="422102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이미지 이름은 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‘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형태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_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의미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_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상태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‘ 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순서로 조합한다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33" y="2420888"/>
            <a:ext cx="8161332" cy="3672408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428596" y="6237312"/>
            <a:ext cx="212590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• 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이미지 </a:t>
            </a:r>
            <a:r>
              <a:rPr lang="ko-KR" altLang="en-US" sz="1400" dirty="0" err="1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네이밍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조합 예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467069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"/>
          <p:cNvSpPr>
            <a:spLocks noChangeArrowheads="1"/>
          </p:cNvSpPr>
          <p:nvPr/>
        </p:nvSpPr>
        <p:spPr bwMode="auto">
          <a:xfrm>
            <a:off x="428596" y="467005"/>
            <a:ext cx="7072362" cy="60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50000"/>
              </a:lnSpc>
            </a:pPr>
            <a:r>
              <a:rPr lang="en-US" altLang="ko-KR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 </a:t>
            </a:r>
            <a:r>
              <a:rPr lang="ko-KR" altLang="en-US" sz="32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네이밍</a:t>
            </a:r>
            <a:r>
              <a:rPr lang="ko-KR" alt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</a:t>
            </a: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NHN</a:t>
            </a: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Coding Convention</a:t>
            </a:r>
            <a:endParaRPr lang="ko-KR" altLang="en-US" sz="200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28596" y="1324261"/>
            <a:ext cx="4214615" cy="646331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2.4 </a:t>
            </a:r>
            <a:r>
              <a:rPr lang="ko-KR" altLang="en-US" sz="2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파일 및 폴더</a:t>
            </a:r>
            <a:r>
              <a:rPr lang="en-US" altLang="ko-KR" sz="2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ko-KR" altLang="en-US" sz="2400" dirty="0" err="1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네이밍</a:t>
            </a:r>
            <a:r>
              <a:rPr lang="ko-KR" altLang="en-US" sz="2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규칙</a:t>
            </a:r>
            <a:endParaRPr lang="ko-KR" altLang="en-US" sz="240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428596" y="1970592"/>
            <a:ext cx="435087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다음과 같은 파일 및 폴더 </a:t>
            </a:r>
            <a:r>
              <a:rPr lang="ko-KR" altLang="en-US" sz="1400" dirty="0" err="1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네이밍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규칙을 준수한다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596" y="2299151"/>
            <a:ext cx="8319868" cy="4082177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428596" y="6402110"/>
            <a:ext cx="26100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• 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파일 및 폴더 </a:t>
            </a:r>
            <a:r>
              <a:rPr lang="ko-KR" altLang="en-US" sz="1400" dirty="0" err="1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네이밍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규칙 예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9044274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"/>
          <p:cNvSpPr>
            <a:spLocks noChangeArrowheads="1"/>
          </p:cNvSpPr>
          <p:nvPr/>
        </p:nvSpPr>
        <p:spPr bwMode="auto">
          <a:xfrm>
            <a:off x="428596" y="467005"/>
            <a:ext cx="7072362" cy="60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50000"/>
              </a:lnSpc>
            </a:pPr>
            <a:r>
              <a:rPr lang="en-US" altLang="ko-KR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 </a:t>
            </a:r>
            <a:r>
              <a:rPr lang="ko-KR" altLang="en-US" sz="32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네이밍</a:t>
            </a:r>
            <a:r>
              <a:rPr lang="ko-KR" alt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</a:t>
            </a: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NHN</a:t>
            </a: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Coding Convention</a:t>
            </a:r>
            <a:endParaRPr lang="ko-KR" altLang="en-US" sz="200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28596" y="1324261"/>
            <a:ext cx="4214615" cy="646331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2.4 </a:t>
            </a:r>
            <a:r>
              <a:rPr lang="ko-KR" altLang="en-US" sz="2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파일 및 폴더</a:t>
            </a:r>
            <a:r>
              <a:rPr lang="en-US" altLang="ko-KR" sz="2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ko-KR" altLang="en-US" sz="2400" dirty="0" err="1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네이밍</a:t>
            </a:r>
            <a:r>
              <a:rPr lang="ko-KR" altLang="en-US" sz="2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규칙</a:t>
            </a:r>
            <a:endParaRPr lang="ko-KR" altLang="en-US" sz="240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428596" y="1970592"/>
            <a:ext cx="435087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다음과 같은 파일 및 폴더 </a:t>
            </a:r>
            <a:r>
              <a:rPr lang="ko-KR" altLang="en-US" sz="1400" dirty="0" err="1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네이밍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규칙을 준수한다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28596" y="5517232"/>
            <a:ext cx="431400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• </a:t>
            </a:r>
            <a:r>
              <a:rPr lang="ko-KR" altLang="en-US" sz="14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모바일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CSS 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분기 기준에 따른 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CSS </a:t>
            </a:r>
            <a:r>
              <a:rPr lang="ko-KR" altLang="en-US" sz="1400" dirty="0" err="1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네이밍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규칙 예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596" y="2964985"/>
            <a:ext cx="8319867" cy="2408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22067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"/>
          <p:cNvSpPr>
            <a:spLocks noChangeArrowheads="1"/>
          </p:cNvSpPr>
          <p:nvPr/>
        </p:nvSpPr>
        <p:spPr bwMode="auto">
          <a:xfrm>
            <a:off x="428596" y="467005"/>
            <a:ext cx="8319868" cy="60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50000"/>
              </a:lnSpc>
            </a:pPr>
            <a:r>
              <a:rPr lang="en-US" altLang="ko-KR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</a:t>
            </a:r>
            <a:r>
              <a:rPr lang="en-US" altLang="ko-KR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 </a:t>
            </a:r>
            <a:r>
              <a:rPr lang="en-US" altLang="ko-KR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HTML </a:t>
            </a:r>
            <a:r>
              <a:rPr lang="ko-KR" alt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코드 작성 규칙</a:t>
            </a:r>
            <a:r>
              <a:rPr lang="ko-KR" alt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</a:t>
            </a: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NHN</a:t>
            </a: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Coding Convention</a:t>
            </a:r>
            <a:endParaRPr lang="ko-KR" altLang="en-US" sz="200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28596" y="1324261"/>
            <a:ext cx="2040943" cy="646331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3.1 </a:t>
            </a:r>
            <a:r>
              <a:rPr lang="ko-KR" altLang="en-US" sz="2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기본 규칙</a:t>
            </a:r>
            <a:endParaRPr lang="ko-KR" altLang="en-US" sz="240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428596" y="1970592"/>
            <a:ext cx="497283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HTML 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코드를 작성할 때 다음과 같은 기본 규칙을 준수한다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428596" y="2463034"/>
            <a:ext cx="152477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• 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소문자 작성 예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596" y="2780928"/>
            <a:ext cx="8319868" cy="770920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428596" y="3573016"/>
            <a:ext cx="206338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• </a:t>
            </a:r>
            <a:r>
              <a:rPr lang="ko-KR" altLang="en-US" sz="1400" dirty="0" err="1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애트리뷰트값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작성 예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596" y="3861048"/>
            <a:ext cx="8319868" cy="1211289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428596" y="5137447"/>
            <a:ext cx="317567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• 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Character entity references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사용 예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596" y="5511854"/>
            <a:ext cx="8319868" cy="1013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72233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"/>
          <p:cNvSpPr>
            <a:spLocks noChangeArrowheads="1"/>
          </p:cNvSpPr>
          <p:nvPr/>
        </p:nvSpPr>
        <p:spPr bwMode="auto">
          <a:xfrm>
            <a:off x="428596" y="467005"/>
            <a:ext cx="8319868" cy="60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50000"/>
              </a:lnSpc>
            </a:pPr>
            <a:r>
              <a:rPr lang="en-US" altLang="ko-KR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</a:t>
            </a:r>
            <a:r>
              <a:rPr lang="en-US" altLang="ko-KR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 </a:t>
            </a:r>
            <a:r>
              <a:rPr lang="en-US" altLang="ko-KR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HTML </a:t>
            </a:r>
            <a:r>
              <a:rPr lang="ko-KR" alt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코드 작성 규칙</a:t>
            </a:r>
            <a:r>
              <a:rPr lang="ko-KR" alt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</a:t>
            </a: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NHN</a:t>
            </a: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Coding Convention</a:t>
            </a:r>
            <a:endParaRPr lang="ko-KR" altLang="en-US" sz="200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28596" y="1324261"/>
            <a:ext cx="2040943" cy="646331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3.1 </a:t>
            </a:r>
            <a:r>
              <a:rPr lang="ko-KR" altLang="en-US" sz="2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기본 규칙</a:t>
            </a:r>
            <a:endParaRPr lang="ko-KR" altLang="en-US" sz="240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428596" y="1970592"/>
            <a:ext cx="7627409" cy="8855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HTML 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코드를 작성할 때 다음과 같은 기본 규칙을 준수한다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</a:t>
            </a:r>
          </a:p>
          <a:p>
            <a:pPr>
              <a:lnSpc>
                <a:spcPct val="200000"/>
              </a:lnSpc>
            </a:pPr>
            <a:r>
              <a:rPr lang="en-US" altLang="ko-KR"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Jindo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Component</a:t>
            </a:r>
            <a:r>
              <a:rPr lang="ko-KR" altLang="en-US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</a:t>
            </a:r>
            <a:r>
              <a:rPr lang="ko-KR" altLang="en-US" sz="14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제외한 </a:t>
            </a:r>
            <a:r>
              <a:rPr lang="ko-KR" altLang="en-US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이벤트 </a:t>
            </a:r>
            <a:r>
              <a:rPr lang="ko-KR" altLang="en-US" sz="1400" dirty="0" err="1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핸들러</a:t>
            </a:r>
            <a:r>
              <a:rPr lang="ko-KR" altLang="en-US" sz="14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및 스크립트는 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HTML </a:t>
            </a:r>
            <a:r>
              <a:rPr lang="ko-KR" altLang="en-US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산출물에 선언하지 않는다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428596" y="3121223"/>
            <a:ext cx="170431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• 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스크립트 선언 예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115" y="3624943"/>
            <a:ext cx="8303349" cy="1892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41594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"/>
          <p:cNvSpPr>
            <a:spLocks noChangeArrowheads="1"/>
          </p:cNvSpPr>
          <p:nvPr/>
        </p:nvSpPr>
        <p:spPr bwMode="auto">
          <a:xfrm>
            <a:off x="428596" y="467005"/>
            <a:ext cx="8319868" cy="60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50000"/>
              </a:lnSpc>
            </a:pPr>
            <a:r>
              <a:rPr lang="en-US" altLang="ko-KR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</a:t>
            </a:r>
            <a:r>
              <a:rPr lang="en-US" altLang="ko-KR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 </a:t>
            </a:r>
            <a:r>
              <a:rPr lang="en-US" altLang="ko-KR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HTML </a:t>
            </a:r>
            <a:r>
              <a:rPr lang="ko-KR" alt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코드 작성 규칙</a:t>
            </a:r>
            <a:r>
              <a:rPr lang="ko-KR" alt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</a:t>
            </a: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NHN</a:t>
            </a: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Coding Convention</a:t>
            </a:r>
            <a:endParaRPr lang="ko-KR" altLang="en-US" sz="200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28596" y="1324261"/>
            <a:ext cx="2656496" cy="646331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3.2 </a:t>
            </a:r>
            <a:r>
              <a:rPr lang="ko-KR" altLang="en-US" sz="2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들여쓰기 규칙</a:t>
            </a:r>
            <a:endParaRPr lang="ko-KR" altLang="en-US" sz="240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428596" y="1970592"/>
            <a:ext cx="6955750" cy="3738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들여쓰기를 하면 코드의 </a:t>
            </a:r>
            <a:r>
              <a:rPr lang="ko-KR" altLang="en-US" sz="1400" dirty="0" err="1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가독성이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높아지고 전체 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HTML 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구조를 쉽게 파악할 수 있다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428596" y="2348880"/>
            <a:ext cx="170431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• 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들여쓰기 사용 예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751" y="2656657"/>
            <a:ext cx="8286713" cy="4084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93668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439665" y="3105835"/>
            <a:ext cx="4264671" cy="1200329"/>
          </a:xfrm>
          <a:prstGeom prst="rect">
            <a:avLst/>
          </a:prstGeom>
          <a:noFill/>
          <a:effectLst>
            <a:outerShdw blurRad="2667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Coding </a:t>
            </a:r>
            <a:r>
              <a:rPr lang="en-US" altLang="ko-KR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Convention</a:t>
            </a:r>
          </a:p>
          <a:p>
            <a:pPr algn="ctr"/>
            <a:r>
              <a:rPr lang="en-US" altLang="ko-KR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JAVA</a:t>
            </a:r>
            <a:endParaRPr lang="ko-KR" altLang="en-US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"/>
          <p:cNvSpPr>
            <a:spLocks noChangeArrowheads="1"/>
          </p:cNvSpPr>
          <p:nvPr/>
        </p:nvSpPr>
        <p:spPr bwMode="auto">
          <a:xfrm>
            <a:off x="428596" y="467005"/>
            <a:ext cx="8319868" cy="60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50000"/>
              </a:lnSpc>
            </a:pPr>
            <a:r>
              <a:rPr lang="en-US" altLang="ko-KR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</a:t>
            </a:r>
            <a:r>
              <a:rPr lang="en-US" altLang="ko-KR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 </a:t>
            </a:r>
            <a:r>
              <a:rPr lang="en-US" altLang="ko-KR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HTML </a:t>
            </a:r>
            <a:r>
              <a:rPr lang="ko-KR" alt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코드 작성 규칙</a:t>
            </a:r>
            <a:r>
              <a:rPr lang="ko-KR" alt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</a:t>
            </a: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NHN</a:t>
            </a: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Coding Convention</a:t>
            </a:r>
            <a:endParaRPr lang="ko-KR" altLang="en-US" sz="200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28596" y="1324261"/>
            <a:ext cx="2656496" cy="646331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3.2 </a:t>
            </a:r>
            <a:r>
              <a:rPr lang="ko-KR" altLang="en-US" sz="2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들여쓰기 규칙</a:t>
            </a:r>
            <a:endParaRPr lang="ko-KR" altLang="en-US" sz="240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428596" y="1970592"/>
            <a:ext cx="6955750" cy="3738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들여쓰기를 하면 코드의 </a:t>
            </a:r>
            <a:r>
              <a:rPr lang="ko-KR" altLang="en-US" sz="1400" dirty="0" err="1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가독성이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높아지고 전체 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HTML 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구조를 쉽게 파악할 수 있다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428596" y="2833191"/>
            <a:ext cx="170431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• 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들여쓰기 사용 예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661" y="3134824"/>
            <a:ext cx="8291803" cy="2454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86260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"/>
          <p:cNvSpPr>
            <a:spLocks noChangeArrowheads="1"/>
          </p:cNvSpPr>
          <p:nvPr/>
        </p:nvSpPr>
        <p:spPr bwMode="auto">
          <a:xfrm>
            <a:off x="428596" y="467005"/>
            <a:ext cx="8319868" cy="60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50000"/>
              </a:lnSpc>
            </a:pPr>
            <a:r>
              <a:rPr lang="en-US" altLang="ko-KR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</a:t>
            </a:r>
            <a:r>
              <a:rPr lang="en-US" altLang="ko-KR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 </a:t>
            </a:r>
            <a:r>
              <a:rPr lang="en-US" altLang="ko-KR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HTML </a:t>
            </a:r>
            <a:r>
              <a:rPr lang="ko-KR" alt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코드 작성 규칙</a:t>
            </a:r>
            <a:r>
              <a:rPr lang="ko-KR" alt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</a:t>
            </a: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NHN</a:t>
            </a: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Coding Convention</a:t>
            </a:r>
            <a:endParaRPr lang="ko-KR" altLang="en-US" sz="200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28596" y="1324261"/>
            <a:ext cx="1425390" cy="646331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3.3 </a:t>
            </a:r>
            <a:r>
              <a:rPr lang="ko-KR" altLang="en-US" sz="2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빈 줄</a:t>
            </a:r>
            <a:endParaRPr lang="ko-KR" altLang="en-US" sz="240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428596" y="1970592"/>
            <a:ext cx="7061549" cy="6970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의미 있는 객체를 구분하기 위하여 코드 그룹 간 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줄씩 빈 줄을 만드는 것은 허용한다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빈 줄의 간격은 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줄을 초과하지 않는다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428596" y="2977207"/>
            <a:ext cx="14077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• 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빈 줄 사용 예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596" y="3356992"/>
            <a:ext cx="8319868" cy="2520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60470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"/>
          <p:cNvSpPr>
            <a:spLocks noChangeArrowheads="1"/>
          </p:cNvSpPr>
          <p:nvPr/>
        </p:nvSpPr>
        <p:spPr bwMode="auto">
          <a:xfrm>
            <a:off x="428596" y="467005"/>
            <a:ext cx="8319868" cy="60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50000"/>
              </a:lnSpc>
            </a:pPr>
            <a:r>
              <a:rPr lang="en-US" altLang="ko-KR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</a:t>
            </a:r>
            <a:r>
              <a:rPr lang="en-US" altLang="ko-KR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 </a:t>
            </a:r>
            <a:r>
              <a:rPr lang="en-US" altLang="ko-KR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HTML </a:t>
            </a:r>
            <a:r>
              <a:rPr lang="ko-KR" alt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코드 작성 규칙</a:t>
            </a:r>
            <a:r>
              <a:rPr lang="ko-KR" alt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</a:t>
            </a: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NHN</a:t>
            </a: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Coding Convention</a:t>
            </a:r>
            <a:endParaRPr lang="ko-KR" altLang="en-US" sz="200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28596" y="1324261"/>
            <a:ext cx="2741007" cy="646331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3.4 DTD </a:t>
            </a:r>
            <a:r>
              <a:rPr lang="ko-KR" altLang="en-US" sz="2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및 </a:t>
            </a:r>
            <a:r>
              <a:rPr lang="ko-KR" altLang="en-US" sz="2400" dirty="0" err="1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인코딩</a:t>
            </a:r>
            <a:endParaRPr lang="ko-KR" altLang="en-US" sz="240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428596" y="1970592"/>
            <a:ext cx="1652119" cy="434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3.4.1 DTD </a:t>
            </a:r>
            <a:r>
              <a:rPr lang="ko-KR" altLang="en-US" sz="17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선언</a:t>
            </a:r>
            <a:endParaRPr lang="en-US" altLang="ko-KR" sz="1700" dirty="0" smtClean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428596" y="2473151"/>
            <a:ext cx="108811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• 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기본 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DTD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596" y="3845706"/>
            <a:ext cx="8319868" cy="2506303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428786" y="3409255"/>
            <a:ext cx="108811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• 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기타 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DTD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428786" y="2852936"/>
            <a:ext cx="186410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&lt;! DOCKTYPE html&gt;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7637603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"/>
          <p:cNvSpPr>
            <a:spLocks noChangeArrowheads="1"/>
          </p:cNvSpPr>
          <p:nvPr/>
        </p:nvSpPr>
        <p:spPr bwMode="auto">
          <a:xfrm>
            <a:off x="428596" y="467005"/>
            <a:ext cx="8319868" cy="60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50000"/>
              </a:lnSpc>
            </a:pPr>
            <a:r>
              <a:rPr lang="en-US" altLang="ko-KR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</a:t>
            </a:r>
            <a:r>
              <a:rPr lang="en-US" altLang="ko-KR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 </a:t>
            </a:r>
            <a:r>
              <a:rPr lang="en-US" altLang="ko-KR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HTML </a:t>
            </a:r>
            <a:r>
              <a:rPr lang="ko-KR" alt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코드 작성 규칙</a:t>
            </a:r>
            <a:r>
              <a:rPr lang="ko-KR" alt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</a:t>
            </a: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NHN</a:t>
            </a: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Coding Convention</a:t>
            </a:r>
            <a:endParaRPr lang="ko-KR" altLang="en-US" sz="200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28596" y="1324261"/>
            <a:ext cx="2741007" cy="646331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3.4 DTD </a:t>
            </a:r>
            <a:r>
              <a:rPr lang="ko-KR" altLang="en-US" sz="2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및 </a:t>
            </a:r>
            <a:r>
              <a:rPr lang="ko-KR" altLang="en-US" sz="2400" dirty="0" err="1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인코딩</a:t>
            </a:r>
            <a:endParaRPr lang="ko-KR" altLang="en-US" sz="240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428596" y="1970592"/>
            <a:ext cx="1885453" cy="434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3.4.2 </a:t>
            </a:r>
            <a:r>
              <a:rPr lang="ko-KR" altLang="en-US" sz="1700" dirty="0" err="1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인코딩</a:t>
            </a:r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ko-KR" altLang="en-US" sz="17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선언</a:t>
            </a:r>
            <a:endParaRPr lang="en-US" altLang="ko-KR" sz="1700" dirty="0" smtClean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428786" y="2636912"/>
            <a:ext cx="7411131" cy="34932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• </a:t>
            </a:r>
            <a:r>
              <a:rPr lang="ko-KR" altLang="en-US" sz="170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기본 </a:t>
            </a:r>
            <a:r>
              <a:rPr lang="ko-KR" altLang="en-US" sz="17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인코딩</a:t>
            </a:r>
            <a:endParaRPr lang="ko-KR" altLang="en-US" sz="17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7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&lt;meta http-</a:t>
            </a:r>
            <a:r>
              <a:rPr lang="en-US" altLang="ko-KR" sz="17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equiv</a:t>
            </a:r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=“Content-Type” content=“text/html; charset=urf-8”&gt;</a:t>
            </a:r>
          </a:p>
          <a:p>
            <a:endParaRPr lang="en-US" altLang="ko-KR" sz="17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7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• </a:t>
            </a:r>
            <a:r>
              <a:rPr lang="en-US" altLang="ko-KR" sz="170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HTML5 DTD</a:t>
            </a:r>
            <a:endParaRPr lang="ko-KR" altLang="en-US" sz="17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7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r>
              <a:rPr lang="en-US" altLang="ko-KR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meta </a:t>
            </a:r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charset=urf-8</a:t>
            </a:r>
            <a:r>
              <a:rPr lang="en-US" altLang="ko-KR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”&gt;</a:t>
            </a:r>
          </a:p>
          <a:p>
            <a:endParaRPr lang="en-US" altLang="ko-KR" sz="17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• </a:t>
            </a:r>
            <a:r>
              <a:rPr lang="ko-KR" altLang="en-US" sz="17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메타 </a:t>
            </a:r>
            <a:r>
              <a:rPr lang="ko-KR" altLang="en-US" sz="17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인코딩</a:t>
            </a:r>
            <a:endParaRPr lang="ko-KR" altLang="en-US" sz="17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7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&lt;meta http-</a:t>
            </a:r>
            <a:r>
              <a:rPr lang="en-US" altLang="ko-KR" sz="17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equiv</a:t>
            </a:r>
            <a:r>
              <a:rPr lang="en-US" altLang="ko-KR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=“Content-Type” content=“text/html; </a:t>
            </a:r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charset=</a:t>
            </a:r>
            <a:r>
              <a:rPr lang="en-US" altLang="ko-KR" sz="17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euc-kr</a:t>
            </a:r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”&gt;</a:t>
            </a:r>
            <a:endParaRPr lang="en-US" altLang="ko-KR" sz="17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ko-KR" altLang="en-US" sz="17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0499767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"/>
          <p:cNvSpPr>
            <a:spLocks noChangeArrowheads="1"/>
          </p:cNvSpPr>
          <p:nvPr/>
        </p:nvSpPr>
        <p:spPr bwMode="auto">
          <a:xfrm>
            <a:off x="428596" y="467005"/>
            <a:ext cx="8319868" cy="60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50000"/>
              </a:lnSpc>
            </a:pPr>
            <a:r>
              <a:rPr lang="en-US" altLang="ko-KR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</a:t>
            </a:r>
            <a:r>
              <a:rPr lang="en-US" altLang="ko-KR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 </a:t>
            </a:r>
            <a:r>
              <a:rPr lang="en-US" altLang="ko-KR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HTML </a:t>
            </a:r>
            <a:r>
              <a:rPr lang="ko-KR" alt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코드 작성 규칙</a:t>
            </a:r>
            <a:r>
              <a:rPr lang="ko-KR" alt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</a:t>
            </a: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NHN</a:t>
            </a: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Coding Convention</a:t>
            </a:r>
            <a:endParaRPr lang="ko-KR" altLang="en-US" sz="200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28596" y="1324261"/>
            <a:ext cx="2741007" cy="646331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3.4 DTD </a:t>
            </a:r>
            <a:r>
              <a:rPr lang="ko-KR" altLang="en-US" sz="2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및 </a:t>
            </a:r>
            <a:r>
              <a:rPr lang="ko-KR" altLang="en-US" sz="2400" dirty="0" err="1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인코딩</a:t>
            </a:r>
            <a:endParaRPr lang="ko-KR" altLang="en-US" sz="240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428596" y="1970592"/>
            <a:ext cx="1606915" cy="434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3.4.3 Viewport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428786" y="2420888"/>
            <a:ext cx="7005444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• 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브라우저에 따른 </a:t>
            </a:r>
            <a:r>
              <a:rPr lang="ko-KR" altLang="en-US" sz="1400" dirty="0" err="1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뷰포트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설정</a:t>
            </a:r>
            <a:endParaRPr lang="en-US" altLang="ko-KR" sz="1400" dirty="0" smtClean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 err="1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모바일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브라우저에 대응하는 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HTML 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문서의 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&lt;head&gt; 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안에 반드시 </a:t>
            </a:r>
            <a:r>
              <a:rPr lang="ko-KR" altLang="en-US" sz="1400" dirty="0" err="1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뷰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포트를 설정한다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</a:t>
            </a: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9018595"/>
              </p:ext>
            </p:extLst>
          </p:nvPr>
        </p:nvGraphicFramePr>
        <p:xfrm>
          <a:off x="428596" y="3212976"/>
          <a:ext cx="8319868" cy="33829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49900"/>
                <a:gridCol w="6069968"/>
              </a:tblGrid>
              <a:tr h="33513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브라우저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뷰</a:t>
                      </a:r>
                      <a:r>
                        <a:rPr lang="ko-KR" altLang="en-US" sz="14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포트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</a:tr>
              <a:tr h="67364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사파리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u="none" strike="noStrike" kern="12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&lt;meta name="viewport" content="width=device-width, initial-scale=1.0, maximum-scale=1.0, minimum-scale=1.0, user-scalable=no" /&gt; 	</a:t>
                      </a:r>
                    </a:p>
                    <a:p>
                      <a:pPr latinLnBrk="1"/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</a:tr>
              <a:tr h="33513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안드로이드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US" altLang="ko-KR" sz="1400" u="none" strike="noStrike" kern="12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&lt;meta name="viewport" content="width=device-width, initial-scale=1.0, maximum-scale=1.0, minimum-scale=1.0, user-scalable=no, target-</a:t>
                      </a:r>
                      <a:r>
                        <a:rPr lang="en-US" altLang="ko-KR" sz="1400" u="none" strike="noStrike" kern="1200" baseline="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densitydpi</a:t>
                      </a:r>
                      <a:r>
                        <a:rPr lang="en-US" altLang="ko-KR" sz="1400" u="none" strike="noStrike" kern="12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=medium-dpi" /&gt; 	</a:t>
                      </a:r>
                      <a:endParaRPr lang="en-US" altLang="ko-KR" sz="1400" b="0" i="0" u="none" strike="noStrike" kern="120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/>
                </a:tc>
              </a:tr>
              <a:tr h="33851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돌핀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</a:tr>
              <a:tr h="67364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오페라 </a:t>
                      </a:r>
                      <a:r>
                        <a:rPr lang="ko-KR" altLang="en-US" sz="14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모바일</a:t>
                      </a:r>
                      <a:r>
                        <a:rPr lang="ko-KR" altLang="en-US" sz="14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4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9.5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u="none" strike="noStrike" kern="12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&lt;meta name="viewport" content="initial-scale=0.75, maximum-scale=0.75, minimum-scale=0.75, user-scalable=no" /&gt; 	</a:t>
                      </a:r>
                    </a:p>
                    <a:p>
                      <a:pPr latinLnBrk="1"/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</a:tr>
              <a:tr h="33513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  <a:r>
                        <a:rPr lang="en-US" altLang="ko-KR" sz="14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(default)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US" altLang="ko-KR" sz="1400" u="none" strike="noStrike" kern="12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&lt;meta name="viewport" content="width=device-width, initial-scale=1.0, maximum-scale=1.0, minimum-scale=1.0, user-scalable=no, target-</a:t>
                      </a:r>
                      <a:r>
                        <a:rPr lang="en-US" altLang="ko-KR" sz="1400" u="none" strike="noStrike" kern="1200" baseline="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densitydpi</a:t>
                      </a:r>
                      <a:r>
                        <a:rPr lang="en-US" altLang="ko-KR" sz="1400" u="none" strike="noStrike" kern="12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=medium-dpi" /&gt; 	</a:t>
                      </a:r>
                      <a:endParaRPr lang="en-US" altLang="ko-KR" sz="1400" b="0" i="0" u="none" strike="noStrike" kern="120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/>
                </a:tc>
              </a:tr>
              <a:tr h="47716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폴라리스</a:t>
                      </a:r>
                      <a:r>
                        <a:rPr lang="en-US" altLang="ko-KR" sz="14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br>
                        <a:rPr lang="en-US" altLang="ko-KR" sz="14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14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LGT </a:t>
                      </a:r>
                      <a:r>
                        <a:rPr lang="ko-KR" altLang="en-US" sz="14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웹뷰어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2854197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"/>
          <p:cNvSpPr>
            <a:spLocks noChangeArrowheads="1"/>
          </p:cNvSpPr>
          <p:nvPr/>
        </p:nvSpPr>
        <p:spPr bwMode="auto">
          <a:xfrm>
            <a:off x="428596" y="467005"/>
            <a:ext cx="8319868" cy="60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50000"/>
              </a:lnSpc>
            </a:pPr>
            <a:r>
              <a:rPr lang="en-US" altLang="ko-KR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</a:t>
            </a:r>
            <a:r>
              <a:rPr lang="en-US" altLang="ko-KR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 </a:t>
            </a:r>
            <a:r>
              <a:rPr lang="en-US" altLang="ko-KR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HTML </a:t>
            </a:r>
            <a:r>
              <a:rPr lang="ko-KR" alt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코드 작성 규칙</a:t>
            </a:r>
            <a:r>
              <a:rPr lang="ko-KR" alt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</a:t>
            </a: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NHN</a:t>
            </a: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Coding Convention</a:t>
            </a:r>
            <a:endParaRPr lang="ko-KR" altLang="en-US" sz="200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28596" y="1324261"/>
            <a:ext cx="1316386" cy="646331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3.5 </a:t>
            </a:r>
            <a:r>
              <a:rPr lang="ko-KR" altLang="en-US" sz="2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주석</a:t>
            </a:r>
            <a:endParaRPr lang="ko-KR" altLang="en-US" sz="240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28596" y="1970592"/>
            <a:ext cx="653416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HTML 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주석의 시작과 종료는 아래와 같이 표기하며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기본 형식에 맞게 작성한다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28596" y="2463034"/>
            <a:ext cx="176683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• 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주석 기본 형식 예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596" y="2975936"/>
            <a:ext cx="8319868" cy="2901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78856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"/>
          <p:cNvSpPr>
            <a:spLocks noChangeArrowheads="1"/>
          </p:cNvSpPr>
          <p:nvPr/>
        </p:nvSpPr>
        <p:spPr bwMode="auto">
          <a:xfrm>
            <a:off x="428596" y="467005"/>
            <a:ext cx="8319868" cy="60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50000"/>
              </a:lnSpc>
            </a:pPr>
            <a:r>
              <a:rPr lang="en-US" altLang="ko-KR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</a:t>
            </a:r>
            <a:r>
              <a:rPr lang="en-US" altLang="ko-KR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 </a:t>
            </a:r>
            <a:r>
              <a:rPr lang="en-US" altLang="ko-KR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HTML </a:t>
            </a:r>
            <a:r>
              <a:rPr lang="ko-KR" alt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코드 작성 규칙</a:t>
            </a:r>
            <a:r>
              <a:rPr lang="ko-KR" alt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</a:t>
            </a: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NHN</a:t>
            </a: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Coding Convention</a:t>
            </a:r>
            <a:endParaRPr lang="ko-KR" altLang="en-US" sz="200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28596" y="1324261"/>
            <a:ext cx="1316386" cy="646331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3.5 </a:t>
            </a:r>
            <a:r>
              <a:rPr lang="ko-KR" altLang="en-US" sz="2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주석</a:t>
            </a:r>
            <a:endParaRPr lang="ko-KR" altLang="en-US" sz="240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28596" y="1970592"/>
            <a:ext cx="723627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개발 적용과 관련된 주석은 해당되는 영역 위에 표기하며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종료 주석은 표기하지 않는다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28596" y="2463034"/>
            <a:ext cx="26100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• 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개발 적용 관련 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주석 표기 예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995" y="2955476"/>
            <a:ext cx="8290469" cy="3209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69406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"/>
          <p:cNvSpPr>
            <a:spLocks noChangeArrowheads="1"/>
          </p:cNvSpPr>
          <p:nvPr/>
        </p:nvSpPr>
        <p:spPr bwMode="auto">
          <a:xfrm>
            <a:off x="428596" y="467005"/>
            <a:ext cx="8319868" cy="60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50000"/>
              </a:lnSpc>
            </a:pPr>
            <a:r>
              <a:rPr lang="en-US" altLang="ko-KR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4</a:t>
            </a:r>
            <a:r>
              <a:rPr lang="en-US" altLang="ko-KR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 </a:t>
            </a:r>
            <a:r>
              <a:rPr lang="en-US" altLang="ko-KR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HTML </a:t>
            </a:r>
            <a:r>
              <a:rPr lang="ko-KR" altLang="en-US" sz="32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엘리먼트</a:t>
            </a:r>
            <a:r>
              <a:rPr lang="ko-KR" alt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작성 규칙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NHN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Coding Convention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28596" y="1324261"/>
            <a:ext cx="2040943" cy="646331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4.1 </a:t>
            </a:r>
            <a:r>
              <a:rPr lang="ko-KR" altLang="en-US" sz="2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기본 규칙</a:t>
            </a:r>
            <a:endParaRPr lang="ko-KR" altLang="en-US" sz="240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28596" y="1970592"/>
            <a:ext cx="5464958" cy="6970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특정 </a:t>
            </a:r>
            <a:r>
              <a:rPr lang="ko-KR" altLang="en-US" sz="14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엘리먼트에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class, style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을 선언할 때는 선언 순서를 준수한다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다음과 같이 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class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와 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style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은 제일 뒷부분에 선언한다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28596" y="2761183"/>
            <a:ext cx="7731925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5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&lt;input type=“text” id=“</a:t>
            </a:r>
            <a:r>
              <a:rPr lang="en-US" altLang="ko-KR" sz="15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user_id</a:t>
            </a:r>
            <a:r>
              <a:rPr lang="en-US" altLang="ko-KR" sz="15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” title=“</a:t>
            </a:r>
            <a:r>
              <a:rPr lang="ko-KR" altLang="en-US" sz="15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사용자</a:t>
            </a:r>
            <a:r>
              <a:rPr lang="en-US" altLang="ko-KR" sz="15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ID class=“</a:t>
            </a:r>
            <a:r>
              <a:rPr lang="en-US" altLang="ko-KR" sz="15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input_txt</a:t>
            </a:r>
            <a:r>
              <a:rPr lang="en-US" altLang="ko-KR" sz="15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” style=“width:100px”&gt;</a:t>
            </a:r>
            <a:endParaRPr lang="ko-KR" altLang="en-US" sz="1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28596" y="3319092"/>
            <a:ext cx="3688830" cy="646331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4.2 </a:t>
            </a:r>
            <a:r>
              <a:rPr lang="ko-KR" altLang="en-US" sz="2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전역 구조화 </a:t>
            </a:r>
            <a:r>
              <a:rPr lang="ko-KR" altLang="en-US" sz="2400" dirty="0" err="1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엘리먼트</a:t>
            </a:r>
            <a:endParaRPr lang="ko-KR" altLang="en-US" sz="240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28596" y="3985319"/>
            <a:ext cx="8016938" cy="2677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• 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&lt;html&gt;</a:t>
            </a:r>
          </a:p>
          <a:p>
            <a:pPr>
              <a:lnSpc>
                <a:spcPct val="150000"/>
              </a:lnSpc>
            </a:pP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&lt;html </a:t>
            </a:r>
            <a:r>
              <a:rPr lang="en-US" altLang="ko-KR" sz="1600" dirty="0" err="1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lang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=“</a:t>
            </a:r>
            <a:r>
              <a:rPr lang="en-US" altLang="ko-KR" sz="1600" dirty="0" err="1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ko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”&gt;</a:t>
            </a:r>
            <a:endParaRPr lang="en-US" altLang="ko-KR" sz="16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• 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&lt;head&gt;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/>
              <a:t>meta, title, link, script, style </a:t>
            </a:r>
            <a:r>
              <a:rPr lang="ko-KR" altLang="en-US" sz="1600" dirty="0"/>
              <a:t>순</a:t>
            </a:r>
            <a:r>
              <a:rPr lang="ko-KR" altLang="en-US" sz="1600" dirty="0" smtClean="0"/>
              <a:t>서로 </a:t>
            </a:r>
            <a:r>
              <a:rPr lang="ko-KR" altLang="en-US" sz="1600" dirty="0" err="1"/>
              <a:t>엘리먼트를</a:t>
            </a:r>
            <a:r>
              <a:rPr lang="ko-KR" altLang="en-US" sz="1600" dirty="0"/>
              <a:t> </a:t>
            </a:r>
            <a:r>
              <a:rPr lang="ko-KR" altLang="en-US" sz="1600" dirty="0" smtClean="0"/>
              <a:t>선언</a:t>
            </a:r>
            <a:r>
              <a:rPr lang="ko-KR" altLang="en-US" sz="1600" dirty="0"/>
              <a:t>한</a:t>
            </a:r>
            <a:r>
              <a:rPr lang="ko-KR" altLang="en-US" sz="1600" dirty="0" smtClean="0"/>
              <a:t>다</a:t>
            </a:r>
            <a:r>
              <a:rPr lang="en-US" altLang="ko-KR" sz="1600" dirty="0"/>
              <a:t>. </a:t>
            </a:r>
            <a:endParaRPr lang="en-US" altLang="ko-KR" sz="1600" dirty="0" smtClean="0"/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• 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&lt;meta&gt;</a:t>
            </a:r>
          </a:p>
          <a:p>
            <a:pPr>
              <a:lnSpc>
                <a:spcPct val="150000"/>
              </a:lnSpc>
            </a:pP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문서의 기본 </a:t>
            </a:r>
            <a:r>
              <a:rPr lang="ko-KR" altLang="en-US" sz="1600" dirty="0" err="1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인코딩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, </a:t>
            </a:r>
            <a:r>
              <a:rPr lang="ko-KR" altLang="en-US" sz="1600" dirty="0" err="1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뷰포트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, 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스크립트 형식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, 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스타일 형식 순서로 </a:t>
            </a:r>
            <a:r>
              <a:rPr lang="ko-KR" altLang="en-US" sz="1600" dirty="0" err="1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엘리먼트를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선언한다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</a:pP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0317920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"/>
          <p:cNvSpPr>
            <a:spLocks noChangeArrowheads="1"/>
          </p:cNvSpPr>
          <p:nvPr/>
        </p:nvSpPr>
        <p:spPr bwMode="auto">
          <a:xfrm>
            <a:off x="428596" y="467005"/>
            <a:ext cx="8319868" cy="60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50000"/>
              </a:lnSpc>
            </a:pPr>
            <a:r>
              <a:rPr lang="en-US" altLang="ko-KR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4</a:t>
            </a:r>
            <a:r>
              <a:rPr lang="en-US" altLang="ko-KR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 </a:t>
            </a:r>
            <a:r>
              <a:rPr lang="en-US" altLang="ko-KR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HTML </a:t>
            </a:r>
            <a:r>
              <a:rPr lang="ko-KR" altLang="en-US" sz="32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엘리먼트</a:t>
            </a:r>
            <a:r>
              <a:rPr lang="ko-KR" alt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작성 규칙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NHN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Coding Convention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28596" y="1324261"/>
            <a:ext cx="3688830" cy="574966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4.2 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전역 구조화 </a:t>
            </a:r>
            <a:r>
              <a:rPr lang="ko-KR" altLang="en-US" sz="24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엘리먼트</a:t>
            </a:r>
            <a:endParaRPr lang="ko-KR" altLang="en-US" sz="240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28596" y="2092584"/>
            <a:ext cx="3983783" cy="392870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• 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&lt;title&gt;</a:t>
            </a:r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“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메뉴 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:: </a:t>
            </a:r>
            <a:r>
              <a:rPr lang="ko-KR" altLang="en-US" sz="1400" dirty="0" err="1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브랜드명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서비스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”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의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형식으로 작성한다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</a:t>
            </a:r>
            <a:endParaRPr lang="en-US" altLang="ko-KR" sz="14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&lt;title&gt;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속보 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:: </a:t>
            </a:r>
            <a:r>
              <a:rPr lang="ko-KR" altLang="en-US" sz="1400" dirty="0" err="1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네이버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뉴스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&lt;/title&gt;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</a:pPr>
            <a:endParaRPr lang="en-US" altLang="ko-KR" sz="14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• 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&lt;link&gt;</a:t>
            </a:r>
          </a:p>
          <a:p>
            <a:pPr>
              <a:lnSpc>
                <a:spcPct val="150000"/>
              </a:lnSpc>
            </a:pPr>
            <a:r>
              <a:rPr lang="en-US" altLang="ko-KR" sz="1400" dirty="0" err="1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rel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, type, </a:t>
            </a:r>
            <a:r>
              <a:rPr lang="en-US" altLang="ko-KR" sz="1400" dirty="0" err="1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href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순서로 </a:t>
            </a:r>
            <a:r>
              <a:rPr lang="ko-KR" altLang="en-US" sz="1400" dirty="0" err="1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애트리뷰트를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선언한다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</a:pPr>
            <a:endParaRPr lang="en-US" altLang="ko-KR" sz="14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• 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&lt;script&gt;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type, </a:t>
            </a:r>
            <a:r>
              <a:rPr lang="en-US" altLang="ko-KR" sz="14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src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순서로 </a:t>
            </a:r>
            <a:r>
              <a:rPr lang="ko-KR" altLang="en-US" sz="14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애트리뷰트를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선언한다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• 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&lt;style&gt;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Type </a:t>
            </a:r>
            <a:r>
              <a:rPr lang="ko-KR" altLang="en-US" sz="14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애트리뷰트를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선언한다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0" name="직선 연결선 9"/>
          <p:cNvCxnSpPr/>
          <p:nvPr/>
        </p:nvCxnSpPr>
        <p:spPr bwMode="auto">
          <a:xfrm rot="16200000" flipV="1">
            <a:off x="2464577" y="4151426"/>
            <a:ext cx="4214843" cy="2"/>
          </a:xfrm>
          <a:prstGeom prst="line">
            <a:avLst/>
          </a:prstGeom>
          <a:solidFill>
            <a:srgbClr val="0060B6"/>
          </a:solidFill>
          <a:ln w="1270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" name="직사각형 12"/>
          <p:cNvSpPr/>
          <p:nvPr/>
        </p:nvSpPr>
        <p:spPr>
          <a:xfrm>
            <a:off x="4764681" y="2092584"/>
            <a:ext cx="3536546" cy="10618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• 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&lt;body&gt;</a:t>
            </a:r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Class </a:t>
            </a:r>
            <a:r>
              <a:rPr lang="ko-KR" altLang="en-US" sz="1400" dirty="0" err="1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애트리뷰트는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ko-KR" altLang="en-US" sz="1400" dirty="0" err="1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웹페이지의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ko-KR" altLang="en-US" sz="1400" dirty="0" err="1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스킨셋을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endParaRPr lang="en-US" altLang="ko-KR" sz="1400" dirty="0" smtClean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변경해야 할 때 선택적으로 사용한다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9546" y="3413998"/>
            <a:ext cx="3978918" cy="2607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09993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"/>
          <p:cNvSpPr>
            <a:spLocks noChangeArrowheads="1"/>
          </p:cNvSpPr>
          <p:nvPr/>
        </p:nvSpPr>
        <p:spPr bwMode="auto">
          <a:xfrm>
            <a:off x="428596" y="467005"/>
            <a:ext cx="8319868" cy="60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50000"/>
              </a:lnSpc>
            </a:pPr>
            <a:r>
              <a:rPr lang="en-US" altLang="ko-KR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4</a:t>
            </a:r>
            <a:r>
              <a:rPr lang="en-US" altLang="ko-KR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 </a:t>
            </a:r>
            <a:r>
              <a:rPr lang="en-US" altLang="ko-KR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HTML </a:t>
            </a:r>
            <a:r>
              <a:rPr lang="ko-KR" altLang="en-US" sz="32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엘리먼트</a:t>
            </a:r>
            <a:r>
              <a:rPr lang="ko-KR" alt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작성 규칙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NHN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Coding Convention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28596" y="1324261"/>
            <a:ext cx="2348720" cy="646331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4.3 </a:t>
            </a:r>
            <a:r>
              <a:rPr lang="ko-KR" altLang="en-US" sz="2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폼 </a:t>
            </a:r>
            <a:r>
              <a:rPr lang="ko-KR" altLang="en-US" sz="2400" dirty="0" err="1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엘리먼트</a:t>
            </a:r>
            <a:endParaRPr lang="ko-KR" altLang="en-US" sz="240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84770" y="2092584"/>
            <a:ext cx="4370107" cy="429348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•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fieldset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endParaRPr lang="en-US" altLang="ko-KR" sz="14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&lt;form&gt; </a:t>
            </a:r>
            <a:r>
              <a:rPr lang="ko-KR" altLang="en-US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엘리먼트의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자식 </a:t>
            </a:r>
            <a:r>
              <a:rPr lang="ko-KR" altLang="en-US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노드로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선언하여 </a:t>
            </a:r>
            <a:endParaRPr lang="en-US" altLang="ko-KR" sz="14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폰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컨트롤 </a:t>
            </a:r>
            <a:r>
              <a:rPr lang="ko-KR" altLang="en-US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엘리먼트들을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그루핑하기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위해 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선언한다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endParaRPr lang="en-US" altLang="ko-KR" sz="14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•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&lt;legend&gt; </a:t>
            </a:r>
            <a:endParaRPr lang="en-US" altLang="ko-KR" sz="14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폰 컨트롤 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그룹인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fieldset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자식 </a:t>
            </a:r>
            <a:r>
              <a:rPr lang="ko-KR" altLang="en-US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엘리먼트로서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14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폰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컨트롤 </a:t>
            </a:r>
            <a:r>
              <a:rPr lang="ko-KR" altLang="en-US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엘리먼트들의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그룹 이름을 표현하기 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위해</a:t>
            </a:r>
            <a:endParaRPr lang="en-US" altLang="ko-KR" sz="14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선언한다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endParaRPr lang="en-US" altLang="ko-KR" sz="14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•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&lt;select&gt; </a:t>
            </a:r>
          </a:p>
          <a:p>
            <a:pPr>
              <a:lnSpc>
                <a:spcPct val="150000"/>
              </a:lnSpc>
            </a:pP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동일한 스타일의 </a:t>
            </a:r>
            <a:r>
              <a:rPr lang="ko-KR" altLang="en-US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셀렉트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박스이나 </a:t>
            </a:r>
            <a:r>
              <a:rPr lang="ko-KR" altLang="en-US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너비값이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다르면</a:t>
            </a:r>
            <a:endParaRPr lang="en-US" altLang="ko-KR" sz="14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선택적으로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style </a:t>
            </a:r>
            <a:r>
              <a:rPr lang="ko-KR" altLang="en-US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애트리뷰트를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이용하여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width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값을 </a:t>
            </a:r>
          </a:p>
          <a:p>
            <a:pPr>
              <a:lnSpc>
                <a:spcPct val="150000"/>
              </a:lnSpc>
            </a:pP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제어한다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</p:txBody>
      </p:sp>
      <p:cxnSp>
        <p:nvCxnSpPr>
          <p:cNvPr id="10" name="직선 연결선 9"/>
          <p:cNvCxnSpPr/>
          <p:nvPr/>
        </p:nvCxnSpPr>
        <p:spPr bwMode="auto">
          <a:xfrm rot="16200000" flipV="1">
            <a:off x="2464577" y="4151426"/>
            <a:ext cx="4214843" cy="2"/>
          </a:xfrm>
          <a:prstGeom prst="line">
            <a:avLst/>
          </a:prstGeom>
          <a:solidFill>
            <a:srgbClr val="0060B6"/>
          </a:solidFill>
          <a:ln w="1270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" name="직사각형 12"/>
          <p:cNvSpPr/>
          <p:nvPr/>
        </p:nvSpPr>
        <p:spPr>
          <a:xfrm>
            <a:off x="4764681" y="2092584"/>
            <a:ext cx="4649030" cy="23544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•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&lt;button&gt; </a:t>
            </a:r>
            <a:endParaRPr lang="en-US" altLang="ko-KR" sz="14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type </a:t>
            </a:r>
            <a:r>
              <a:rPr lang="ko-KR" altLang="en-US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애트리뷰트를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button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으로 선언하여 </a:t>
            </a:r>
            <a:endParaRPr lang="en-US" altLang="ko-KR" sz="14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열기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닫기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접기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펼치기 등의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UI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</a:t>
            </a:r>
            <a:r>
              <a:rPr lang="ko-KR" altLang="en-US" sz="14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제어한이다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endParaRPr lang="en-US" altLang="ko-KR" sz="1400" dirty="0" smtClean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폼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전송 역할을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하는 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버튼은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submit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타입을 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사용한다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endParaRPr lang="en-US" altLang="ko-KR" sz="14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&lt;button type="button"&gt;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열기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&lt;/button&gt; 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&lt;button type="submit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"&gt;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전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송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&lt;/button&gt;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099980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4157850" y="2276872"/>
            <a:ext cx="4714908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소프트웨어 </a:t>
            </a:r>
            <a:r>
              <a:rPr lang="ko-KR" altLang="en-US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조각의 수명 비용의 </a:t>
            </a:r>
            <a:r>
              <a:rPr lang="en-US" altLang="ko-KR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80 % </a:t>
            </a:r>
            <a:r>
              <a:rPr lang="ko-KR" altLang="en-US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유지</a:t>
            </a:r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endParaRPr lang="en-US" altLang="ko-KR" sz="17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200000"/>
              </a:lnSpc>
              <a:buFontTx/>
              <a:buAutoNum type="arabicPeriod"/>
            </a:pPr>
            <a:r>
              <a:rPr lang="ko-KR" altLang="en-US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코드 </a:t>
            </a:r>
            <a:r>
              <a:rPr lang="ko-KR" altLang="en-US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규칙 엔지니어가보다 신속하고 </a:t>
            </a:r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철저하게 </a:t>
            </a:r>
            <a:r>
              <a:rPr lang="ko-KR" altLang="en-US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새로운 코드를 이해 할 수 </a:t>
            </a:r>
            <a:r>
              <a:rPr lang="ko-KR" altLang="en-US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있도록</a:t>
            </a:r>
            <a:r>
              <a:rPr lang="en-US" altLang="ko-KR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소프트웨어의 </a:t>
            </a:r>
            <a:r>
              <a:rPr lang="ko-KR" altLang="en-US" sz="17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가독성</a:t>
            </a:r>
            <a:r>
              <a:rPr lang="ko-KR" altLang="en-US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향상</a:t>
            </a:r>
            <a:endParaRPr lang="en-US" altLang="ko-KR" sz="17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endParaRPr lang="en-US" altLang="ko-KR" sz="17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Rectangle 2"/>
          <p:cNvSpPr>
            <a:spLocks noChangeArrowheads="1"/>
          </p:cNvSpPr>
          <p:nvPr/>
        </p:nvSpPr>
        <p:spPr bwMode="auto">
          <a:xfrm>
            <a:off x="428596" y="467005"/>
            <a:ext cx="7072362" cy="60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 </a:t>
            </a:r>
            <a:r>
              <a:rPr lang="ko-KR" alt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사용 목적</a:t>
            </a:r>
            <a:r>
              <a:rPr lang="ko-KR" altLang="en-US" sz="32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Java Coding Convention</a:t>
            </a:r>
            <a:endParaRPr lang="ko-KR" altLang="en-US" sz="200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pic>
        <p:nvPicPr>
          <p:cNvPr id="10" name="Picture 2" descr="C:\Users\임승한\Downloads\mockup (4)\1_imac2013_left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47" t="7722" r="15435" b="6890"/>
          <a:stretch/>
        </p:blipFill>
        <p:spPr bwMode="auto">
          <a:xfrm>
            <a:off x="422448" y="2132856"/>
            <a:ext cx="3477332" cy="4283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28596" y="1324261"/>
            <a:ext cx="3407984" cy="461665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1.1 Coding Convention</a:t>
            </a:r>
            <a:endParaRPr lang="ko-KR" altLang="en-US" sz="240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385392" y="6320933"/>
            <a:ext cx="7758608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출처 </a:t>
            </a:r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endParaRPr lang="en-US" altLang="ko-KR" sz="13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/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http</a:t>
            </a:r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://www.oracle.com/technetwork/java/javase/documentation/codeconventions-139411.html</a:t>
            </a:r>
            <a:endParaRPr lang="ko-KR" altLang="en-US" sz="13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927585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"/>
          <p:cNvSpPr>
            <a:spLocks noChangeArrowheads="1"/>
          </p:cNvSpPr>
          <p:nvPr/>
        </p:nvSpPr>
        <p:spPr bwMode="auto">
          <a:xfrm>
            <a:off x="428596" y="467005"/>
            <a:ext cx="8319868" cy="60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50000"/>
              </a:lnSpc>
            </a:pPr>
            <a:r>
              <a:rPr lang="en-US" altLang="ko-KR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4</a:t>
            </a:r>
            <a:r>
              <a:rPr lang="en-US" altLang="ko-KR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 </a:t>
            </a:r>
            <a:r>
              <a:rPr lang="en-US" altLang="ko-KR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HTML </a:t>
            </a:r>
            <a:r>
              <a:rPr lang="ko-KR" altLang="en-US" sz="32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엘리먼트</a:t>
            </a:r>
            <a:r>
              <a:rPr lang="ko-KR" alt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작성 규칙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NHN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Coding Convention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28596" y="1324261"/>
            <a:ext cx="2348720" cy="574966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4.4 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표</a:t>
            </a:r>
            <a:r>
              <a:rPr lang="ko-KR" altLang="en-US" sz="2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ko-KR" altLang="en-US" sz="2400" dirty="0" err="1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엘리먼트</a:t>
            </a:r>
            <a:endParaRPr lang="ko-KR" altLang="en-US" sz="240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79512" y="2092584"/>
            <a:ext cx="4487126" cy="46166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•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&lt;table&gt; </a:t>
            </a:r>
          </a:p>
          <a:p>
            <a:pPr>
              <a:lnSpc>
                <a:spcPct val="150000"/>
              </a:lnSpc>
            </a:pP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일반적으로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레이아웃을 표현하기 위해 사용하지 않고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차원의 </a:t>
            </a:r>
            <a:r>
              <a:rPr lang="ko-KR" altLang="en-US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격자형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데이터를 표현하기 위해 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사용한다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endParaRPr lang="en-US" altLang="ko-KR" sz="14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•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&lt;caption&gt; 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표의 제목을 표현하기 위해 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사용한다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endParaRPr lang="en-US" altLang="ko-KR" sz="14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caption </a:t>
            </a:r>
            <a:r>
              <a:rPr lang="ko-KR" altLang="en-US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엘리먼트는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반드시 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선언한다</a:t>
            </a:r>
            <a:endParaRPr lang="en-US" altLang="ko-KR" sz="14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•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colgroup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&lt;col&gt; </a:t>
            </a:r>
            <a:r>
              <a:rPr lang="ko-KR" altLang="en-US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엘리먼트를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그루핑하여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디자인을 제어할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때 </a:t>
            </a:r>
            <a:endParaRPr lang="en-US" altLang="ko-KR" sz="14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선언한다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endParaRPr lang="en-US" altLang="ko-KR" sz="14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&lt;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col&gt; 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표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각 열의 너비 지정을 위해 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선언한다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)</a:t>
            </a:r>
            <a:b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endParaRPr lang="en-US" altLang="ko-KR" sz="14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0" name="직선 연결선 9"/>
          <p:cNvCxnSpPr/>
          <p:nvPr/>
        </p:nvCxnSpPr>
        <p:spPr bwMode="auto">
          <a:xfrm rot="16200000" flipV="1">
            <a:off x="2464577" y="4151426"/>
            <a:ext cx="4214843" cy="2"/>
          </a:xfrm>
          <a:prstGeom prst="line">
            <a:avLst/>
          </a:prstGeom>
          <a:solidFill>
            <a:srgbClr val="0060B6"/>
          </a:solidFill>
          <a:ln w="1270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" name="직사각형 12"/>
          <p:cNvSpPr/>
          <p:nvPr/>
        </p:nvSpPr>
        <p:spPr>
          <a:xfrm>
            <a:off x="4764681" y="2092584"/>
            <a:ext cx="4253087" cy="42473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• &lt;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thead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표 머리글을 </a:t>
            </a:r>
            <a:r>
              <a:rPr lang="ko-KR" altLang="en-US" sz="14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그루핑할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때 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선언한다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 </a:t>
            </a:r>
            <a:r>
              <a:rPr lang="ko-KR" altLang="en-US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엘리먼트는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th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엘리먼트만으로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그루핑되어있을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때 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선언한다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  <a:p>
            <a:pPr>
              <a:lnSpc>
                <a:spcPct val="150000"/>
              </a:lnSpc>
            </a:pPr>
            <a:endParaRPr lang="en-US" altLang="ko-KR" sz="14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•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tfoot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표 바닥글을 </a:t>
            </a:r>
            <a:r>
              <a:rPr lang="ko-KR" altLang="en-US" sz="14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그루핑할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때 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선언한다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 </a:t>
            </a:r>
            <a:r>
              <a:rPr lang="en-US" altLang="ko-KR" sz="12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tfoot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엘리먼트는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thead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와 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tbody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엘리먼트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사이에 위치 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 sz="14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• &lt;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th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scope,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abbr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id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순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서로 </a:t>
            </a:r>
            <a:r>
              <a:rPr lang="ko-KR" altLang="en-US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애트리뷰트를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선언한다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• &lt;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tbody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표 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본문을 </a:t>
            </a:r>
            <a:r>
              <a:rPr lang="ko-KR" altLang="en-US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그루핑하기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위해 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선언한다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endParaRPr lang="en-US" altLang="ko-KR" sz="14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4687136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809739" y="3105835"/>
            <a:ext cx="3524522" cy="646331"/>
          </a:xfrm>
          <a:prstGeom prst="rect">
            <a:avLst/>
          </a:prstGeom>
          <a:noFill/>
          <a:effectLst>
            <a:outerShdw blurRad="2667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Secure Coding</a:t>
            </a:r>
            <a:endParaRPr lang="ko-KR" altLang="en-US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3002667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428596" y="467005"/>
            <a:ext cx="8247860" cy="60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1. SQL </a:t>
            </a:r>
            <a:r>
              <a:rPr lang="ko-KR" altLang="en-US" sz="32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인젝션</a:t>
            </a:r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- Secure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Coding</a:t>
            </a:r>
            <a:endParaRPr lang="ko-KR" altLang="en-US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45970" y="1556792"/>
            <a:ext cx="8230486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• </a:t>
            </a:r>
            <a:r>
              <a:rPr lang="ko-KR" altLang="en-US" sz="2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개요</a:t>
            </a:r>
            <a:endParaRPr lang="en-US" altLang="ko-KR" sz="24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공격자가 입력 폼 및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URL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입력란에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SQL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문을 삽입하여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DB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로부터 정보를 열람하거나 조작할 수 있는 보안취약점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4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• </a:t>
            </a:r>
            <a:r>
              <a:rPr lang="ko-KR" altLang="en-US" sz="2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보안대책</a:t>
            </a:r>
            <a:endParaRPr lang="en-US" altLang="ko-KR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① Prepared Statement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객체 등을 이용하여 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 DB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에 </a:t>
            </a:r>
            <a:r>
              <a:rPr lang="ko-KR" altLang="en-US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컴파일된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쿼리문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상수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을 전달하는 방법 사용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buAutoNum type="circleNumDbPlain" startAt="2"/>
            </a:pP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buAutoNum type="circleNumDbPlain" startAt="2"/>
            </a:pP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Parameterized Statement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를 사용하는 경우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b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외부 입력데이터에 대하여 특수문자 및 쿼리 </a:t>
            </a:r>
            <a:r>
              <a:rPr lang="ko-KR" altLang="en-US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예약어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필터링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③ Struts, Spring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등과 같은 프레임워크를 사용하는 경우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외부 </a:t>
            </a:r>
            <a:r>
              <a:rPr lang="ko-KR" altLang="en-US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입력값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검증 모듈 사용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1328571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428596" y="467005"/>
            <a:ext cx="8247860" cy="60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1. SQL </a:t>
            </a:r>
            <a:r>
              <a:rPr lang="ko-KR" altLang="en-US" sz="32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인젝션</a:t>
            </a:r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- Secure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Coding</a:t>
            </a:r>
            <a:endParaRPr lang="ko-KR" altLang="en-US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45970" y="1556792"/>
            <a:ext cx="823048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• </a:t>
            </a:r>
            <a:r>
              <a:rPr lang="ko-KR" altLang="en-US" sz="2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코드예제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AutoShape 2"/>
          <p:cNvSpPr>
            <a:spLocks noChangeArrowheads="1"/>
          </p:cNvSpPr>
          <p:nvPr/>
        </p:nvSpPr>
        <p:spPr bwMode="gray">
          <a:xfrm>
            <a:off x="445970" y="2060848"/>
            <a:ext cx="8230486" cy="4608512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6350" algn="ctr">
            <a:solidFill>
              <a:srgbClr val="B2B2B2"/>
            </a:solidFill>
            <a:round/>
            <a:headEnd/>
            <a:tailEnd/>
          </a:ln>
          <a:effectLst>
            <a:outerShdw blurRad="50800" dist="25400" dir="4020000" algn="tl" rotWithShape="0">
              <a:prstClr val="black">
                <a:alpha val="28000"/>
              </a:prstClr>
            </a:outerShdw>
          </a:effectLst>
        </p:spPr>
        <p:txBody>
          <a:bodyPr vert="horz" wrap="none" lIns="72000" tIns="72000" rIns="72000" bIns="72000" numCol="1" anchor="ctr" anchorCtr="0" compatLnSpc="1">
            <a:prstTxWarp prst="textNoShape">
              <a:avLst/>
            </a:prstTxWarp>
          </a:bodyPr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2204863"/>
            <a:ext cx="7920880" cy="193722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560" y="4184476"/>
            <a:ext cx="7920880" cy="2484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71077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428596" y="467005"/>
            <a:ext cx="8247860" cy="60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운영체제 명령 실행</a:t>
            </a:r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- Secure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Coding</a:t>
            </a:r>
            <a:endParaRPr lang="ko-KR" altLang="en-US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445970" y="1556792"/>
            <a:ext cx="8230486" cy="3908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• </a:t>
            </a:r>
            <a:r>
              <a:rPr lang="ko-KR" altLang="en-US" sz="2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개요</a:t>
            </a:r>
            <a:endParaRPr lang="en-US" altLang="ko-KR" sz="24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적절한 검증절차를 거치지 않은 사용자 </a:t>
            </a:r>
            <a:r>
              <a:rPr lang="ko-KR" altLang="en-US" sz="17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입력값이</a:t>
            </a:r>
            <a:r>
              <a:rPr lang="ko-KR" altLang="en-US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운영체제 명령어의 일부</a:t>
            </a:r>
            <a:r>
              <a:rPr lang="en-US" altLang="ko-KR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또는 </a:t>
            </a:r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전부로 구성되어 실행되는 경우</a:t>
            </a:r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의도하지 않은 시스템 명령어가 실행되는 취약점</a:t>
            </a:r>
            <a:endParaRPr lang="en-US" altLang="ko-KR" sz="17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6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4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• </a:t>
            </a:r>
            <a:r>
              <a:rPr lang="ko-KR" altLang="en-US" sz="2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보안대책</a:t>
            </a:r>
            <a:endParaRPr lang="en-US" altLang="ko-KR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①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웹 인터페이스를 통해 서버내부로 시스템 명령어를 전달시키지 않도록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웹 어플리케이션 구성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buAutoNum type="circleNumDbPlain" startAt="2"/>
            </a:pP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외부 입력에 따라 명령어를 생성하거나 선택이 필요한 경우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명렁어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생성에 필요한 값들을 미리 지정해 놓고 외부 입력에 따라 선택하여 사용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5987669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45970" y="1556792"/>
            <a:ext cx="823048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• </a:t>
            </a:r>
            <a:r>
              <a:rPr lang="ko-KR" altLang="en-US" sz="2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코드예제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AutoShape 2"/>
          <p:cNvSpPr>
            <a:spLocks noChangeArrowheads="1"/>
          </p:cNvSpPr>
          <p:nvPr/>
        </p:nvSpPr>
        <p:spPr bwMode="gray">
          <a:xfrm>
            <a:off x="445970" y="2060848"/>
            <a:ext cx="8230486" cy="4608512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6350" algn="ctr">
            <a:solidFill>
              <a:srgbClr val="B2B2B2"/>
            </a:solidFill>
            <a:round/>
            <a:headEnd/>
            <a:tailEnd/>
          </a:ln>
          <a:effectLst>
            <a:outerShdw blurRad="50800" dist="25400" dir="4020000" algn="tl" rotWithShape="0">
              <a:prstClr val="black">
                <a:alpha val="28000"/>
              </a:prstClr>
            </a:outerShdw>
          </a:effectLst>
        </p:spPr>
        <p:txBody>
          <a:bodyPr vert="horz" wrap="none" lIns="72000" tIns="72000" rIns="72000" bIns="72000" numCol="1" anchor="ctr" anchorCtr="0" compatLnSpc="1">
            <a:prstTxWarp prst="textNoShape">
              <a:avLst/>
            </a:prstTxWarp>
          </a:bodyPr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428596" y="467005"/>
            <a:ext cx="8247860" cy="60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운영체제 명령 실행</a:t>
            </a:r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- Secure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Coding</a:t>
            </a:r>
            <a:endParaRPr lang="ko-KR" altLang="en-US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3" y="2201793"/>
            <a:ext cx="8136904" cy="165925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552" y="3863677"/>
            <a:ext cx="8136904" cy="273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17993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428596" y="467005"/>
            <a:ext cx="8247860" cy="60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en-US" altLang="ko-KR" sz="320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en-US" altLang="ko-KR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XQuery </a:t>
            </a: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- Secure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Coding</a:t>
            </a:r>
            <a:endParaRPr lang="ko-KR" altLang="en-US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445970" y="1556792"/>
            <a:ext cx="8230486" cy="43396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• </a:t>
            </a:r>
            <a:r>
              <a:rPr lang="ko-KR" altLang="en-US" sz="2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개요</a:t>
            </a:r>
            <a:endParaRPr lang="en-US" altLang="ko-KR" sz="24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XML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데이터에 대한 동적 </a:t>
            </a:r>
            <a:r>
              <a:rPr lang="ko-KR" altLang="en-US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쿼리문을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생성할 때 외부 </a:t>
            </a:r>
            <a:r>
              <a:rPr lang="ko-KR" altLang="en-US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입력값에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대해 적절한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검증절차가 존재하지 않으면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공격자가 쿼리문의 구조를 임의로 변경 가능하게 하는 취약점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4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4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• </a:t>
            </a:r>
            <a:r>
              <a:rPr lang="ko-KR" altLang="en-US" sz="2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보안대책</a:t>
            </a:r>
            <a:endParaRPr lang="en-US" altLang="ko-KR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① </a:t>
            </a:r>
            <a:r>
              <a:rPr lang="en-US" altLang="ko-KR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Xquery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에 사용되는 외부 입력데이터에 대하여 특수문자 및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쿼리 </a:t>
            </a:r>
            <a:r>
              <a:rPr lang="ko-KR" altLang="en-US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예약어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필터링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buAutoNum type="circleNumDbPlain" startAt="2"/>
            </a:pP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buAutoNum type="circleNumDbPlain" startAt="2"/>
            </a:pPr>
            <a:r>
              <a:rPr lang="en-US" altLang="ko-KR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Xquery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를 사용한 </a:t>
            </a:r>
            <a:r>
              <a:rPr lang="ko-KR" altLang="en-US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쿼리문은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스트링을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연결하는 형태로 구성하지 않고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인자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파라메터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화된쿼리문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사용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6429141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45970" y="1556792"/>
            <a:ext cx="823048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• </a:t>
            </a:r>
            <a:r>
              <a:rPr lang="ko-KR" altLang="en-US" sz="2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코드예제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AutoShape 2"/>
          <p:cNvSpPr>
            <a:spLocks noChangeArrowheads="1"/>
          </p:cNvSpPr>
          <p:nvPr/>
        </p:nvSpPr>
        <p:spPr bwMode="gray">
          <a:xfrm>
            <a:off x="445970" y="2060848"/>
            <a:ext cx="8230486" cy="4608512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6350" algn="ctr">
            <a:solidFill>
              <a:srgbClr val="B2B2B2"/>
            </a:solidFill>
            <a:round/>
            <a:headEnd/>
            <a:tailEnd/>
          </a:ln>
          <a:effectLst>
            <a:outerShdw blurRad="50800" dist="25400" dir="4020000" algn="tl" rotWithShape="0">
              <a:prstClr val="black">
                <a:alpha val="28000"/>
              </a:prstClr>
            </a:outerShdw>
          </a:effectLst>
        </p:spPr>
        <p:txBody>
          <a:bodyPr vert="horz" wrap="none" lIns="72000" tIns="72000" rIns="72000" bIns="72000" numCol="1" anchor="ctr" anchorCtr="0" compatLnSpc="1">
            <a:prstTxWarp prst="textNoShape">
              <a:avLst/>
            </a:prstTxWarp>
          </a:bodyPr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428596" y="467005"/>
            <a:ext cx="8247860" cy="60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3. XQuery </a:t>
            </a: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- Secure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Coding</a:t>
            </a:r>
            <a:endParaRPr lang="ko-KR" altLang="en-US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220" y="2168134"/>
            <a:ext cx="3732740" cy="315278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846" y="5123942"/>
            <a:ext cx="3716114" cy="150402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11960" y="2168135"/>
            <a:ext cx="4410724" cy="4459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45726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428596" y="452661"/>
            <a:ext cx="8247860" cy="60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4. XPath </a:t>
            </a:r>
            <a:r>
              <a:rPr lang="ko-KR" altLang="en-US" sz="32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인젝션</a:t>
            </a:r>
            <a:r>
              <a:rPr lang="ko-KR" alt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- Secure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Coding</a:t>
            </a:r>
            <a:endParaRPr lang="ko-KR" altLang="en-US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45970" y="1556792"/>
            <a:ext cx="8230486" cy="3877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• </a:t>
            </a:r>
            <a:r>
              <a:rPr lang="ko-KR" altLang="en-US" sz="2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개요</a:t>
            </a:r>
            <a:endParaRPr lang="en-US" altLang="ko-KR" sz="24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외부 </a:t>
            </a:r>
            <a:r>
              <a:rPr lang="ko-KR" altLang="en-US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입력값을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적절한 검사과정 없이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XPath </a:t>
            </a:r>
            <a:r>
              <a:rPr lang="ko-KR" altLang="en-US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쿼리문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전달이 가능해 지면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</a:p>
          <a:p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공격자가 쿼리문의 구조를 임의로 변경 가능하게 하는 취약점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4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4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• </a:t>
            </a:r>
            <a:r>
              <a:rPr lang="ko-KR" altLang="en-US" sz="2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보안대책</a:t>
            </a:r>
            <a:endParaRPr lang="en-US" altLang="ko-KR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① XPath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쿼리에 사용되는 외부 입력데이터에 대하여 특수문자 및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  쿼리 </a:t>
            </a:r>
            <a:r>
              <a:rPr lang="ko-KR" altLang="en-US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예약어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필터링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수행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buAutoNum type="circleNumDbPlain" startAt="2"/>
            </a:pP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인자화된 </a:t>
            </a:r>
            <a:r>
              <a:rPr lang="ko-KR" altLang="en-US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쿼리문을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지원하는 </a:t>
            </a:r>
            <a:r>
              <a:rPr lang="en-US" altLang="ko-KR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Xquery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문 사용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5180138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45970" y="1556792"/>
            <a:ext cx="823048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• </a:t>
            </a:r>
            <a:r>
              <a:rPr lang="ko-KR" altLang="en-US" sz="2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코드예제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AutoShape 2"/>
          <p:cNvSpPr>
            <a:spLocks noChangeArrowheads="1"/>
          </p:cNvSpPr>
          <p:nvPr/>
        </p:nvSpPr>
        <p:spPr bwMode="gray">
          <a:xfrm>
            <a:off x="445970" y="2060848"/>
            <a:ext cx="8230486" cy="4608512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6350" algn="ctr">
            <a:solidFill>
              <a:srgbClr val="B2B2B2"/>
            </a:solidFill>
            <a:round/>
            <a:headEnd/>
            <a:tailEnd/>
          </a:ln>
          <a:effectLst>
            <a:outerShdw blurRad="50800" dist="25400" dir="4020000" algn="tl" rotWithShape="0">
              <a:prstClr val="black">
                <a:alpha val="28000"/>
              </a:prstClr>
            </a:outerShdw>
          </a:effectLst>
        </p:spPr>
        <p:txBody>
          <a:bodyPr vert="horz" wrap="none" lIns="72000" tIns="72000" rIns="72000" bIns="72000" numCol="1" anchor="ctr" anchorCtr="0" compatLnSpc="1">
            <a:prstTxWarp prst="textNoShape">
              <a:avLst/>
            </a:prstTxWarp>
          </a:bodyPr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419" y="2204863"/>
            <a:ext cx="3766549" cy="262190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220" y="4869160"/>
            <a:ext cx="3804748" cy="18002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3968" y="2204864"/>
            <a:ext cx="4392488" cy="4464496"/>
          </a:xfrm>
          <a:prstGeom prst="rect">
            <a:avLst/>
          </a:prstGeom>
        </p:spPr>
      </p:pic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428596" y="452661"/>
            <a:ext cx="8247860" cy="60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4. XPath </a:t>
            </a:r>
            <a:r>
              <a:rPr lang="ko-KR" altLang="en-US" sz="32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인젝션</a:t>
            </a:r>
            <a:r>
              <a:rPr lang="ko-KR" alt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- Secure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Coding</a:t>
            </a:r>
            <a:endParaRPr lang="ko-KR" altLang="en-US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3240014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428596" y="1324261"/>
            <a:ext cx="2348720" cy="461665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</a:t>
            </a:r>
            <a:r>
              <a:rPr lang="en-US" altLang="ko-KR" sz="2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.1 </a:t>
            </a:r>
            <a:r>
              <a:rPr lang="ko-KR" altLang="en-US" sz="2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파일 접미사</a:t>
            </a:r>
            <a:endParaRPr lang="ko-KR" altLang="en-US" sz="240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4770494"/>
              </p:ext>
            </p:extLst>
          </p:nvPr>
        </p:nvGraphicFramePr>
        <p:xfrm>
          <a:off x="539552" y="1961520"/>
          <a:ext cx="7848872" cy="11074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3924436"/>
                <a:gridCol w="3924436"/>
              </a:tblGrid>
              <a:tr h="12241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파일 형식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접미사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자바 소스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.java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자바 바이트 코드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.class</a:t>
                      </a:r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428596" y="3429000"/>
            <a:ext cx="33810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2.2 </a:t>
            </a:r>
            <a:r>
              <a:rPr lang="ko-KR" altLang="en-US" sz="2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일반적인 파일 이름</a:t>
            </a:r>
            <a:endParaRPr lang="ko-KR" altLang="en-US" sz="240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6560158"/>
              </p:ext>
            </p:extLst>
          </p:nvPr>
        </p:nvGraphicFramePr>
        <p:xfrm>
          <a:off x="575556" y="4149080"/>
          <a:ext cx="7776864" cy="2103120"/>
        </p:xfrm>
        <a:graphic>
          <a:graphicData uri="http://schemas.openxmlformats.org/drawingml/2006/table">
            <a:tbl>
              <a:tblPr firstRow="1" bandRow="1">
                <a:tableStyleId>{68D230F3-CF80-4859-8CE7-A43EE81993B5}</a:tableStyleId>
              </a:tblPr>
              <a:tblGrid>
                <a:gridCol w="2221961"/>
                <a:gridCol w="5554903"/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en-US" altLang="ko-KR" sz="1800" b="0" kern="1200" dirty="0" smtClean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sz="1800" b="0" kern="1200" dirty="0" err="1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GNUmakefile</a:t>
                      </a:r>
                      <a:endParaRPr lang="ko-KR" altLang="en-US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8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itchFamily="34" charset="0"/>
                      </a:endParaRPr>
                    </a:p>
                    <a:p>
                      <a:pPr latinLnBrk="1"/>
                      <a:r>
                        <a:rPr lang="en-US" altLang="ko-KR" sz="1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pitchFamily="34" charset="0"/>
                        </a:rPr>
                        <a:t>• </a:t>
                      </a:r>
                      <a:r>
                        <a:rPr lang="ko-KR" altLang="en-US" sz="1800" b="0" kern="1200" dirty="0" err="1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메이크</a:t>
                      </a:r>
                      <a:r>
                        <a:rPr lang="ko-KR" altLang="en-US" sz="1800" b="0" kern="120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파일에 대한 선호하는 이름</a:t>
                      </a:r>
                      <a:endParaRPr lang="en-US" altLang="ko-KR" sz="1800" b="0" kern="1200" dirty="0" smtClean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sz="1800" b="0" kern="1200" dirty="0" smtClean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en-US" altLang="ko-KR" sz="1800" b="0" kern="1200" dirty="0" smtClean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sz="1800" b="0" kern="120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README</a:t>
                      </a:r>
                    </a:p>
                    <a:p>
                      <a:pPr latinLnBrk="1"/>
                      <a:endParaRPr lang="ko-KR" altLang="en-US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endParaRPr lang="en-US" altLang="ko-KR" sz="18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itchFamily="34" charset="0"/>
                      </a:endParaRPr>
                    </a:p>
                    <a:p>
                      <a:pPr algn="l" fontAlgn="t"/>
                      <a:r>
                        <a:rPr lang="en-US" altLang="ko-KR" sz="1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pitchFamily="34" charset="0"/>
                        </a:rPr>
                        <a:t>• </a:t>
                      </a:r>
                      <a:r>
                        <a:rPr lang="ko-KR" altLang="en-US" b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특정 </a:t>
                      </a:r>
                      <a:r>
                        <a:rPr lang="ko-KR" altLang="en-US" b="0" dirty="0" err="1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디렉토리의</a:t>
                      </a:r>
                      <a:r>
                        <a:rPr lang="ko-KR" altLang="en-US" b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내용을 요약 한 파일에 </a:t>
                      </a:r>
                      <a:r>
                        <a:rPr lang="ko-KR" altLang="en-US" b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대한</a:t>
                      </a:r>
                      <a:r>
                        <a:rPr lang="en-US" altLang="ko-KR" b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b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b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</a:t>
                      </a:r>
                      <a:r>
                        <a:rPr lang="ko-KR" altLang="en-US" b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선호하는 이름</a:t>
                      </a:r>
                      <a:r>
                        <a:rPr lang="en-US" altLang="ko-KR" b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b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endParaRPr lang="en-US" altLang="ko-KR" b="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428596" y="467005"/>
            <a:ext cx="7072362" cy="60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 </a:t>
            </a:r>
            <a:r>
              <a:rPr lang="ko-KR" alt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파일 이름 </a:t>
            </a: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Java Coding Convention</a:t>
            </a:r>
            <a:endParaRPr lang="ko-KR" altLang="en-US" sz="200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264651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428596" y="452661"/>
            <a:ext cx="8247860" cy="60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en-US" altLang="ko-KR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크로스 사이트 스크립트 </a:t>
            </a: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- Secure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Coding</a:t>
            </a:r>
            <a:endParaRPr lang="ko-KR" altLang="en-US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45970" y="1556792"/>
            <a:ext cx="8230486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• </a:t>
            </a:r>
            <a:r>
              <a:rPr lang="ko-KR" altLang="en-US" sz="2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개요</a:t>
            </a:r>
            <a:endParaRPr lang="en-US" altLang="ko-KR" sz="24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외부 입력이 동적 </a:t>
            </a:r>
            <a:r>
              <a:rPr lang="ko-KR" altLang="en-US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웹페이지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생성에 사용될 경우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전송된 동적 </a:t>
            </a:r>
            <a:r>
              <a:rPr lang="ko-KR" altLang="en-US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웹페이지를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열람하는 </a:t>
            </a:r>
            <a:r>
              <a:rPr lang="ko-KR" altLang="en-US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접속자싀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권한으로 부적절한 스크립트가 수행되는 취약점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• </a:t>
            </a:r>
            <a:r>
              <a:rPr lang="ko-KR" altLang="en-US" sz="2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보안대책</a:t>
            </a:r>
            <a:endParaRPr lang="en-US" altLang="ko-KR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①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사용자가 입력한 문자열에서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&lt;, &gt;, &amp;, “, “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등을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replace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등의 문자 변환함수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  (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혹은 </a:t>
            </a:r>
            <a:r>
              <a:rPr lang="ko-KR" altLang="en-US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메소드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를 사용하여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&amp;</a:t>
            </a:r>
            <a:r>
              <a:rPr lang="en-US" altLang="ko-KR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lt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&amp;amp, &amp;</a:t>
            </a:r>
            <a:r>
              <a:rPr lang="en-US" altLang="ko-KR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quot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로 치환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buAutoNum type="circleNumDbPlain" startAt="2"/>
            </a:pP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게시판 등에서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HTML,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태그 허용 시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HTML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태그의 리스트를 선정한 후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b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해당 태그만 허용하는 방식 적용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2173451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45970" y="1556792"/>
            <a:ext cx="823048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• </a:t>
            </a:r>
            <a:r>
              <a:rPr lang="ko-KR" altLang="en-US" sz="2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코드예제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AutoShape 2"/>
          <p:cNvSpPr>
            <a:spLocks noChangeArrowheads="1"/>
          </p:cNvSpPr>
          <p:nvPr/>
        </p:nvSpPr>
        <p:spPr bwMode="gray">
          <a:xfrm>
            <a:off x="445970" y="2060848"/>
            <a:ext cx="8230486" cy="4608512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6350" algn="ctr">
            <a:solidFill>
              <a:srgbClr val="B2B2B2"/>
            </a:solidFill>
            <a:round/>
            <a:headEnd/>
            <a:tailEnd/>
          </a:ln>
          <a:effectLst>
            <a:outerShdw blurRad="50800" dist="25400" dir="4020000" algn="tl" rotWithShape="0">
              <a:prstClr val="black">
                <a:alpha val="28000"/>
              </a:prstClr>
            </a:outerShdw>
          </a:effectLst>
        </p:spPr>
        <p:txBody>
          <a:bodyPr vert="horz" wrap="none" lIns="72000" tIns="72000" rIns="72000" bIns="72000" numCol="1" anchor="ctr" anchorCtr="0" compatLnSpc="1">
            <a:prstTxWarp prst="textNoShape">
              <a:avLst/>
            </a:prstTxWarp>
          </a:bodyPr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220" y="2094098"/>
            <a:ext cx="8185689" cy="1343025"/>
          </a:xfrm>
          <a:prstGeom prst="rect">
            <a:avLst/>
          </a:prstGeom>
        </p:spPr>
      </p:pic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428596" y="452661"/>
            <a:ext cx="8247860" cy="60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en-US" altLang="ko-KR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크로스 사이트 스크립트 </a:t>
            </a: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- Secure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Coding</a:t>
            </a:r>
            <a:endParaRPr lang="ko-KR" altLang="en-US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220" y="3470372"/>
            <a:ext cx="8185689" cy="3198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69969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428596" y="452661"/>
            <a:ext cx="8247860" cy="60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r>
            <a:r>
              <a:rPr lang="en-US" altLang="ko-KR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파일 업로드 </a:t>
            </a: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- Secure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Coding</a:t>
            </a:r>
            <a:endParaRPr lang="ko-KR" altLang="en-US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45970" y="1556792"/>
            <a:ext cx="8230486" cy="46166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• </a:t>
            </a:r>
            <a:r>
              <a:rPr lang="ko-KR" altLang="en-US" sz="2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개요</a:t>
            </a:r>
            <a:endParaRPr lang="en-US" altLang="ko-KR" sz="24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서버사이드에서 실행될 수 있는 스크립트 파일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(asp, j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네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php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파일 등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이 업로드가 가능하고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업로드된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파일이 웹을 통해 실행될 수 있는 취약점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4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4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• </a:t>
            </a:r>
            <a:r>
              <a:rPr lang="ko-KR" altLang="en-US" sz="2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보안대책</a:t>
            </a:r>
            <a:endParaRPr lang="en-US" altLang="ko-KR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①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화이트리스트 방식으로 허용된 확장자만 업로드 허용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buAutoNum type="circleNumDbPlain" startAt="2"/>
            </a:pP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업로드 되는 파일을 저장할 때에는 파일명과 </a:t>
            </a:r>
            <a:r>
              <a:rPr lang="ko-KR" altLang="en-US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확장자를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외부사용자가 추측할 수 없는 문자열로 변경하여 저장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buAutoNum type="circleNumDbPlain" startAt="2"/>
            </a:pP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③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저장 경로는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‘web document root’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밖에 위치시켜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b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웹을 통한 직접 접근 차단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5366001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45970" y="1556792"/>
            <a:ext cx="823048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• </a:t>
            </a:r>
            <a:r>
              <a:rPr lang="ko-KR" altLang="en-US" sz="2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코드예제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AutoShape 2"/>
          <p:cNvSpPr>
            <a:spLocks noChangeArrowheads="1"/>
          </p:cNvSpPr>
          <p:nvPr/>
        </p:nvSpPr>
        <p:spPr bwMode="gray">
          <a:xfrm>
            <a:off x="445970" y="2060848"/>
            <a:ext cx="8230486" cy="4608512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6350" algn="ctr">
            <a:solidFill>
              <a:srgbClr val="B2B2B2"/>
            </a:solidFill>
            <a:round/>
            <a:headEnd/>
            <a:tailEnd/>
          </a:ln>
          <a:effectLst>
            <a:outerShdw blurRad="50800" dist="25400" dir="4020000" algn="tl" rotWithShape="0">
              <a:prstClr val="black">
                <a:alpha val="28000"/>
              </a:prstClr>
            </a:outerShdw>
          </a:effectLst>
        </p:spPr>
        <p:txBody>
          <a:bodyPr vert="horz" wrap="none" lIns="72000" tIns="72000" rIns="72000" bIns="72000" numCol="1" anchor="ctr" anchorCtr="0" compatLnSpc="1">
            <a:prstTxWarp prst="textNoShape">
              <a:avLst/>
            </a:prstTxWarp>
          </a:bodyPr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428596" y="452661"/>
            <a:ext cx="8247860" cy="60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r>
            <a:r>
              <a:rPr lang="en-US" altLang="ko-KR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파일 업로드 </a:t>
            </a: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- Secure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Coding</a:t>
            </a:r>
            <a:endParaRPr lang="ko-KR" altLang="en-US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220" y="4547878"/>
            <a:ext cx="3660731" cy="201622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9952" y="2132856"/>
            <a:ext cx="4536504" cy="4464495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221" y="2132856"/>
            <a:ext cx="3660732" cy="2592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17669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45970" y="1556792"/>
            <a:ext cx="8230486" cy="44319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• </a:t>
            </a:r>
            <a:r>
              <a:rPr lang="ko-KR" altLang="en-US" sz="2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개요</a:t>
            </a:r>
            <a:endParaRPr lang="en-US" altLang="ko-KR" sz="24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외부 </a:t>
            </a:r>
            <a:r>
              <a:rPr lang="ko-KR" altLang="en-US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입력값에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대해 경로 조작에 사용될 수 있는 문자를 </a:t>
            </a:r>
            <a:r>
              <a:rPr lang="ko-KR" altLang="en-US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필터링하지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않으면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</a:p>
          <a:p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예상 밖의 접근 제한 영역에 대한 경로 문자열 구성이 가능해져 시스템 </a:t>
            </a:r>
            <a:r>
              <a:rPr lang="ko-KR" altLang="en-US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정보등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중요정보가 누출이 되는 취약점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• </a:t>
            </a:r>
            <a:r>
              <a:rPr lang="ko-KR" altLang="en-US" sz="2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보안대책</a:t>
            </a:r>
            <a:endParaRPr lang="en-US" altLang="ko-KR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①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파일경로와 이름을 생성할 때 외부 </a:t>
            </a:r>
            <a:r>
              <a:rPr lang="ko-KR" altLang="en-US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입력값을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사용하는 경우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정해진 경로 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이외의 </a:t>
            </a:r>
            <a:r>
              <a:rPr lang="ko-KR" altLang="en-US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디렉토리와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파일에 접근할 수 없도록 처리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buAutoNum type="circleNumDbPlain" startAt="2"/>
            </a:pP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외부 </a:t>
            </a:r>
            <a:r>
              <a:rPr lang="ko-KR" altLang="en-US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입력값에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대해 </a:t>
            </a:r>
            <a:r>
              <a:rPr lang="en-US" altLang="ko-KR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replaceAll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()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등의 </a:t>
            </a:r>
            <a:r>
              <a:rPr lang="ko-KR" altLang="en-US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메소드를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사용하여 예상 밖의 경로로의 접근을 허용하는 위험 문자열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(“, /, \,..)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을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제거하는 </a:t>
            </a:r>
            <a:r>
              <a:rPr lang="ko-KR" altLang="en-US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필터링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적용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428596" y="452661"/>
            <a:ext cx="8247860" cy="60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7. </a:t>
            </a:r>
            <a:r>
              <a:rPr lang="ko-KR" alt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파일 다운로드 </a:t>
            </a: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- Secure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Coding</a:t>
            </a:r>
            <a:endParaRPr lang="ko-KR" altLang="en-US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998588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428596" y="467005"/>
            <a:ext cx="8247860" cy="60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7</a:t>
            </a:r>
            <a:r>
              <a:rPr lang="en-US" altLang="ko-KR" sz="320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파일 다운로드</a:t>
            </a:r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- Secure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Coding</a:t>
            </a:r>
            <a:endParaRPr lang="ko-KR" altLang="en-US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45970" y="1556792"/>
            <a:ext cx="823048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• </a:t>
            </a:r>
            <a:r>
              <a:rPr lang="ko-KR" altLang="en-US" sz="2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코드예제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AutoShape 2"/>
          <p:cNvSpPr>
            <a:spLocks noChangeArrowheads="1"/>
          </p:cNvSpPr>
          <p:nvPr/>
        </p:nvSpPr>
        <p:spPr bwMode="gray">
          <a:xfrm>
            <a:off x="445970" y="2060848"/>
            <a:ext cx="8230486" cy="4608512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6350" algn="ctr">
            <a:solidFill>
              <a:srgbClr val="B2B2B2"/>
            </a:solidFill>
            <a:round/>
            <a:headEnd/>
            <a:tailEnd/>
          </a:ln>
          <a:effectLst>
            <a:outerShdw blurRad="50800" dist="25400" dir="4020000" algn="tl" rotWithShape="0">
              <a:prstClr val="black">
                <a:alpha val="28000"/>
              </a:prstClr>
            </a:outerShdw>
          </a:effectLst>
        </p:spPr>
        <p:txBody>
          <a:bodyPr vert="horz" wrap="none" lIns="72000" tIns="72000" rIns="72000" bIns="72000" numCol="1" anchor="ctr" anchorCtr="0" compatLnSpc="1">
            <a:prstTxWarp prst="textNoShape">
              <a:avLst/>
            </a:prstTxWarp>
          </a:bodyPr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621" y="2077472"/>
            <a:ext cx="3600332" cy="277248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621" y="4849962"/>
            <a:ext cx="3600331" cy="175683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9952" y="2077471"/>
            <a:ext cx="4524078" cy="452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22822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428596" y="452661"/>
            <a:ext cx="8247860" cy="60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8. </a:t>
            </a:r>
            <a:r>
              <a:rPr lang="ko-KR" alt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버퍼 </a:t>
            </a:r>
            <a:r>
              <a:rPr lang="ko-KR" altLang="en-US" sz="32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오버플로우</a:t>
            </a:r>
            <a:r>
              <a:rPr lang="en-US" altLang="ko-KR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- Secure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Coding</a:t>
            </a:r>
            <a:endParaRPr lang="ko-KR" altLang="en-US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45970" y="1556792"/>
            <a:ext cx="8230486" cy="46166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• </a:t>
            </a:r>
            <a:r>
              <a:rPr lang="ko-KR" altLang="en-US" sz="2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개요</a:t>
            </a:r>
            <a:endParaRPr lang="en-US" altLang="ko-KR" sz="24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정수형 변수의 </a:t>
            </a:r>
            <a:r>
              <a:rPr lang="ko-KR" altLang="en-US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오버플로우는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정수값이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증가하면서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Java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에서 허용된 가장 큰 값보다 더 커져서 실제 저장되는 값은 의도하지 않게 아주 </a:t>
            </a:r>
            <a:r>
              <a:rPr lang="ko-KR" altLang="en-US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작은수이거나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음수가 될 수 있는 취약점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4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4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• </a:t>
            </a:r>
            <a:r>
              <a:rPr lang="ko-KR" altLang="en-US" sz="2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보안대책</a:t>
            </a:r>
            <a:endParaRPr lang="en-US" altLang="ko-KR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①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언어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플랫폼 별 정수타입의 범위를 확인하여 사용 정수형 변수를 연산에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사용하는 경우 결과값이 범위 체크하는 모듈 사용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②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외부 입력 값을 동적으로 할당하여 사용하는 경우 변수의 값 범위를 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검사하여 적절한 </a:t>
            </a:r>
            <a:r>
              <a:rPr lang="ko-KR" altLang="en-US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범위내에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존재하는 값인지 확인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307232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45970" y="1556792"/>
            <a:ext cx="823048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• </a:t>
            </a:r>
            <a:r>
              <a:rPr lang="ko-KR" altLang="en-US" sz="2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코드예제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AutoShape 2"/>
          <p:cNvSpPr>
            <a:spLocks noChangeArrowheads="1"/>
          </p:cNvSpPr>
          <p:nvPr/>
        </p:nvSpPr>
        <p:spPr bwMode="gray">
          <a:xfrm>
            <a:off x="445970" y="2060848"/>
            <a:ext cx="8230486" cy="4608512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6350" algn="ctr">
            <a:solidFill>
              <a:srgbClr val="B2B2B2"/>
            </a:solidFill>
            <a:round/>
            <a:headEnd/>
            <a:tailEnd/>
          </a:ln>
          <a:effectLst>
            <a:outerShdw blurRad="50800" dist="25400" dir="4020000" algn="tl" rotWithShape="0">
              <a:prstClr val="black">
                <a:alpha val="28000"/>
              </a:prstClr>
            </a:outerShdw>
          </a:effectLst>
        </p:spPr>
        <p:txBody>
          <a:bodyPr vert="horz" wrap="none" lIns="72000" tIns="72000" rIns="72000" bIns="72000" numCol="1" anchor="ctr" anchorCtr="0" compatLnSpc="1">
            <a:prstTxWarp prst="textNoShape">
              <a:avLst/>
            </a:prstTxWarp>
          </a:bodyPr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428596" y="452661"/>
            <a:ext cx="8247860" cy="60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8. </a:t>
            </a:r>
            <a:r>
              <a:rPr lang="ko-KR" alt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버퍼 </a:t>
            </a:r>
            <a:r>
              <a:rPr lang="ko-KR" altLang="en-US" sz="32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오버플로우</a:t>
            </a:r>
            <a:r>
              <a:rPr lang="en-US" altLang="ko-KR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- Secure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Coding</a:t>
            </a:r>
            <a:endParaRPr lang="ko-KR" altLang="en-US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2132856"/>
            <a:ext cx="8136904" cy="166687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700" y="3871738"/>
            <a:ext cx="8130756" cy="2797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60527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428596" y="452661"/>
            <a:ext cx="8247860" cy="60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9</a:t>
            </a:r>
            <a:r>
              <a:rPr lang="en-US" altLang="ko-KR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. LDAP </a:t>
            </a:r>
            <a:r>
              <a:rPr lang="ko-KR" altLang="en-US" sz="32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인젝션</a:t>
            </a:r>
            <a:r>
              <a:rPr lang="en-US" altLang="ko-KR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- Secure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Coding</a:t>
            </a:r>
            <a:endParaRPr lang="ko-KR" altLang="en-US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45970" y="1556792"/>
            <a:ext cx="8230486" cy="43396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• </a:t>
            </a:r>
            <a:r>
              <a:rPr lang="ko-KR" altLang="en-US" sz="2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개요</a:t>
            </a:r>
            <a:endParaRPr lang="en-US" altLang="ko-KR" sz="24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외부 </a:t>
            </a:r>
            <a:r>
              <a:rPr lang="ko-KR" altLang="en-US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입력값에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대해 특수문자를 </a:t>
            </a:r>
            <a:r>
              <a:rPr lang="ko-KR" altLang="en-US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필터링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하지 않으면 공격자에 의해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LDAP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명령어가 실행되는 취약점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4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4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• </a:t>
            </a:r>
            <a:r>
              <a:rPr lang="ko-KR" altLang="en-US" sz="2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보안대책</a:t>
            </a:r>
            <a:endParaRPr lang="en-US" altLang="ko-KR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① DN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과 필터에 사용되는 사용자 </a:t>
            </a:r>
            <a:r>
              <a:rPr lang="ko-KR" altLang="en-US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입력값에는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특수문자가 포함되지 않도록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특수문자 제거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buAutoNum type="circleNumDbPlain" startAt="2"/>
            </a:pP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buAutoNum type="circleNumDbPlain" startAt="2"/>
            </a:pP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특수문자를 사용해야 하는 경우 특수문자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(DN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에 사용되는 특수문자는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‘\’,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필터에 사용되는 특수문자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(= +, &lt;, &gt;, #, ;, \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등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에 대해서는 실행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명령이 아닌 일반문자로 인식되도록 처리</a:t>
            </a:r>
          </a:p>
        </p:txBody>
      </p:sp>
    </p:spTree>
    <p:extLst>
      <p:ext uri="{BB962C8B-B14F-4D97-AF65-F5344CB8AC3E}">
        <p14:creationId xmlns:p14="http://schemas.microsoft.com/office/powerpoint/2010/main" val="143236232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45970" y="1556792"/>
            <a:ext cx="823048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• </a:t>
            </a:r>
            <a:r>
              <a:rPr lang="ko-KR" altLang="en-US" sz="2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코드예제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AutoShape 2"/>
          <p:cNvSpPr>
            <a:spLocks noChangeArrowheads="1"/>
          </p:cNvSpPr>
          <p:nvPr/>
        </p:nvSpPr>
        <p:spPr bwMode="gray">
          <a:xfrm>
            <a:off x="445970" y="2060848"/>
            <a:ext cx="8230486" cy="4608512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6350" algn="ctr">
            <a:solidFill>
              <a:srgbClr val="B2B2B2"/>
            </a:solidFill>
            <a:round/>
            <a:headEnd/>
            <a:tailEnd/>
          </a:ln>
          <a:effectLst>
            <a:outerShdw blurRad="50800" dist="25400" dir="4020000" algn="tl" rotWithShape="0">
              <a:prstClr val="black">
                <a:alpha val="28000"/>
              </a:prstClr>
            </a:outerShdw>
          </a:effectLst>
        </p:spPr>
        <p:txBody>
          <a:bodyPr vert="horz" wrap="none" lIns="72000" tIns="72000" rIns="72000" bIns="72000" numCol="1" anchor="ctr" anchorCtr="0" compatLnSpc="1">
            <a:prstTxWarp prst="textNoShape">
              <a:avLst/>
            </a:prstTxWarp>
          </a:bodyPr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233" y="2191848"/>
            <a:ext cx="8164222" cy="20955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888" y="4329739"/>
            <a:ext cx="8186567" cy="2304699"/>
          </a:xfrm>
          <a:prstGeom prst="rect">
            <a:avLst/>
          </a:prstGeom>
        </p:spPr>
      </p:pic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428596" y="452661"/>
            <a:ext cx="8247860" cy="60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9</a:t>
            </a:r>
            <a:r>
              <a:rPr lang="en-US" altLang="ko-KR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. LDAP </a:t>
            </a:r>
            <a:r>
              <a:rPr lang="ko-KR" altLang="en-US" sz="32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인젝션</a:t>
            </a:r>
            <a:r>
              <a:rPr lang="en-US" altLang="ko-KR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- Secure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Coding</a:t>
            </a:r>
            <a:endParaRPr lang="ko-KR" altLang="en-US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364492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AutoShape 2"/>
          <p:cNvSpPr>
            <a:spLocks noChangeArrowheads="1"/>
          </p:cNvSpPr>
          <p:nvPr/>
        </p:nvSpPr>
        <p:spPr bwMode="gray">
          <a:xfrm>
            <a:off x="524202" y="1628800"/>
            <a:ext cx="7897472" cy="1066442"/>
          </a:xfrm>
          <a:prstGeom prst="roundRect">
            <a:avLst>
              <a:gd name="adj" fmla="val 0"/>
            </a:avLst>
          </a:prstGeom>
          <a:gradFill rotWithShape="1">
            <a:gsLst>
              <a:gs pos="0">
                <a:srgbClr val="DDDDDD">
                  <a:gamma/>
                  <a:tint val="0"/>
                  <a:invGamma/>
                </a:srgbClr>
              </a:gs>
              <a:gs pos="100000">
                <a:srgbClr val="DDDDDD"/>
              </a:gs>
            </a:gsLst>
            <a:lin ang="2700000" scaled="1"/>
          </a:gradFill>
          <a:ln w="6350" algn="ctr">
            <a:solidFill>
              <a:srgbClr val="B2B2B2"/>
            </a:solidFill>
            <a:round/>
            <a:headEnd/>
            <a:tailEnd/>
          </a:ln>
          <a:effectLst>
            <a:outerShdw blurRad="50800" dist="25400" dir="4020000" algn="tl" rotWithShape="0">
              <a:prstClr val="black">
                <a:alpha val="28000"/>
              </a:prstClr>
            </a:outerShdw>
          </a:effectLst>
        </p:spPr>
        <p:txBody>
          <a:bodyPr vert="horz" wrap="none" lIns="72000" tIns="72000" rIns="72000" bIns="72000" numCol="1" anchor="ctr" anchorCtr="0" compatLnSpc="1">
            <a:prstTxWarp prst="textNoShape">
              <a:avLst/>
            </a:prstTxWarp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• </a:t>
            </a:r>
            <a:r>
              <a:rPr lang="ko-KR" altLang="en-US" sz="16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파일은 </a:t>
            </a:r>
            <a:r>
              <a:rPr lang="ko-KR" altLang="en-US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빈 줄과 각 섹션을 식별하는 선택적 주석으로 구분해야 섹션으로 </a:t>
            </a:r>
            <a:r>
              <a:rPr lang="ko-KR" altLang="en-US" sz="16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구성된다</a:t>
            </a:r>
            <a:r>
              <a:rPr lang="en-US" altLang="ko-KR" sz="16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sz="16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• </a:t>
            </a:r>
            <a:r>
              <a:rPr lang="en-US" altLang="ko-KR" sz="16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2000 </a:t>
            </a:r>
            <a:r>
              <a:rPr lang="ko-KR" altLang="en-US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선 이상 파일은 복잡하고 </a:t>
            </a:r>
            <a:r>
              <a:rPr lang="ko-KR" altLang="en-US" sz="1600" dirty="0" err="1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피해야한다</a:t>
            </a:r>
            <a:r>
              <a:rPr lang="en-US" altLang="ko-KR" sz="16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42825" y="3140968"/>
            <a:ext cx="5202899" cy="461665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3.1 </a:t>
            </a:r>
            <a:r>
              <a:rPr lang="en-US" altLang="ko-KR" sz="2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Java </a:t>
            </a:r>
            <a:r>
              <a:rPr lang="ko-KR" altLang="en-US" sz="2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소스 파일의 섹션 구분 순서</a:t>
            </a:r>
            <a:endParaRPr lang="ko-KR" altLang="en-US" sz="240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12" name="AutoShape 2"/>
          <p:cNvSpPr>
            <a:spLocks noChangeArrowheads="1"/>
          </p:cNvSpPr>
          <p:nvPr/>
        </p:nvSpPr>
        <p:spPr bwMode="gray">
          <a:xfrm>
            <a:off x="524202" y="3789040"/>
            <a:ext cx="7897472" cy="2514618"/>
          </a:xfrm>
          <a:prstGeom prst="roundRect">
            <a:avLst>
              <a:gd name="adj" fmla="val 0"/>
            </a:avLst>
          </a:prstGeom>
          <a:gradFill rotWithShape="1">
            <a:gsLst>
              <a:gs pos="0">
                <a:srgbClr val="DDDDDD">
                  <a:gamma/>
                  <a:tint val="0"/>
                  <a:invGamma/>
                </a:srgbClr>
              </a:gs>
              <a:gs pos="100000">
                <a:srgbClr val="DDDDDD"/>
              </a:gs>
            </a:gsLst>
            <a:lin ang="2700000" scaled="1"/>
          </a:gradFill>
          <a:ln w="6350" algn="ctr">
            <a:solidFill>
              <a:srgbClr val="B2B2B2"/>
            </a:solidFill>
            <a:round/>
            <a:headEnd/>
            <a:tailEnd/>
          </a:ln>
          <a:effectLst>
            <a:outerShdw blurRad="50800" dist="25400" dir="4020000" algn="tl" rotWithShape="0">
              <a:prstClr val="black">
                <a:alpha val="28000"/>
              </a:prstClr>
            </a:outerShdw>
          </a:effectLst>
        </p:spPr>
        <p:txBody>
          <a:bodyPr vert="horz" wrap="none" lIns="72000" tIns="72000" rIns="72000" bIns="72000" numCol="1" anchor="ctr" anchorCtr="0" compatLnSpc="1">
            <a:prstTxWarp prst="textNoShape">
              <a:avLst/>
            </a:prstTxWarp>
          </a:bodyPr>
          <a:lstStyle/>
          <a:p>
            <a:pPr>
              <a:lnSpc>
                <a:spcPct val="200000"/>
              </a:lnSpc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•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시작 코멘트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• 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패키지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및 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가져오기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문</a:t>
            </a:r>
          </a:p>
          <a:p>
            <a:pPr>
              <a:lnSpc>
                <a:spcPct val="200000"/>
              </a:lnSpc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• 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클래스와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인터페이스 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선언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428596" y="467005"/>
            <a:ext cx="7072362" cy="60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 </a:t>
            </a:r>
            <a:r>
              <a:rPr lang="ko-KR" alt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파일 구성 </a:t>
            </a: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Java Coding Convention</a:t>
            </a:r>
            <a:endParaRPr lang="ko-KR" altLang="en-US" sz="200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455099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428596" y="452661"/>
            <a:ext cx="8247860" cy="60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10. HTTP </a:t>
            </a:r>
            <a:r>
              <a:rPr lang="ko-KR" alt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응답분할</a:t>
            </a:r>
            <a:r>
              <a:rPr lang="en-US" altLang="ko-KR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- Secure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Coding</a:t>
            </a:r>
            <a:endParaRPr lang="ko-KR" altLang="en-US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45970" y="1556792"/>
            <a:ext cx="8230486" cy="40626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• </a:t>
            </a:r>
            <a:r>
              <a:rPr lang="ko-KR" altLang="en-US" sz="2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개요</a:t>
            </a:r>
            <a:endParaRPr lang="en-US" altLang="ko-KR" sz="24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HTTP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요청에 들어 있는 </a:t>
            </a:r>
            <a:r>
              <a:rPr lang="ko-KR" altLang="en-US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인자값이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HTTP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응답헤더에 포함되어 사용자에게 다시 전달 될 </a:t>
            </a:r>
            <a:r>
              <a:rPr lang="ko-KR" altLang="en-US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떄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입력값에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CR(</a:t>
            </a:r>
            <a:r>
              <a:rPr lang="en-US" altLang="ko-KR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arriage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Return)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이나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LF(Line Feed)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와 같은 </a:t>
            </a:r>
            <a:r>
              <a:rPr lang="ko-KR" altLang="en-US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개행문자가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존재하면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HTTP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응답이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개 이상으로 분리되어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공격자는 </a:t>
            </a:r>
            <a:r>
              <a:rPr lang="ko-KR" altLang="en-US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개행문자를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이용하여 첫 번째 응답을 종료시키고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두 </a:t>
            </a:r>
            <a:r>
              <a:rPr lang="ko-KR" altLang="en-US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번쨰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응답에 악의적인 코드를 주입하여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XSS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및 캐시 훼손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(cache poisoning)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공격 등이 가능한 취약점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4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4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• </a:t>
            </a:r>
            <a:r>
              <a:rPr lang="ko-KR" altLang="en-US" sz="2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보안대책</a:t>
            </a:r>
            <a:endParaRPr lang="en-US" altLang="ko-KR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①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외부에서 입력된 </a:t>
            </a:r>
            <a:r>
              <a:rPr lang="ko-KR" altLang="en-US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인자값을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HTTP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응답헤더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(Set Cookie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등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에 포함시킬 경우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 CR, LF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등의 </a:t>
            </a:r>
            <a:r>
              <a:rPr lang="ko-KR" altLang="en-US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개행문자를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제거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1293000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45970" y="1556792"/>
            <a:ext cx="823048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• </a:t>
            </a:r>
            <a:r>
              <a:rPr lang="ko-KR" altLang="en-US" sz="2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코드예제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AutoShape 2"/>
          <p:cNvSpPr>
            <a:spLocks noChangeArrowheads="1"/>
          </p:cNvSpPr>
          <p:nvPr/>
        </p:nvSpPr>
        <p:spPr bwMode="gray">
          <a:xfrm>
            <a:off x="445970" y="2060848"/>
            <a:ext cx="8230486" cy="4608512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6350" algn="ctr">
            <a:solidFill>
              <a:srgbClr val="B2B2B2"/>
            </a:solidFill>
            <a:round/>
            <a:headEnd/>
            <a:tailEnd/>
          </a:ln>
          <a:effectLst>
            <a:outerShdw blurRad="50800" dist="25400" dir="4020000" algn="tl" rotWithShape="0">
              <a:prstClr val="black">
                <a:alpha val="28000"/>
              </a:prstClr>
            </a:outerShdw>
          </a:effectLst>
        </p:spPr>
        <p:txBody>
          <a:bodyPr vert="horz" wrap="none" lIns="72000" tIns="72000" rIns="72000" bIns="72000" numCol="1" anchor="ctr" anchorCtr="0" compatLnSpc="1">
            <a:prstTxWarp prst="textNoShape">
              <a:avLst/>
            </a:prstTxWarp>
          </a:bodyPr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428596" y="452661"/>
            <a:ext cx="8247860" cy="60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10. HTTP </a:t>
            </a:r>
            <a:r>
              <a:rPr lang="ko-KR" alt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응답분할</a:t>
            </a:r>
            <a:r>
              <a:rPr lang="en-US" altLang="ko-KR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- Secure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Coding</a:t>
            </a:r>
            <a:endParaRPr lang="ko-KR" altLang="en-US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676" y="2091706"/>
            <a:ext cx="8186780" cy="201782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676" y="4109527"/>
            <a:ext cx="8186780" cy="256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24474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428596" y="452661"/>
            <a:ext cx="8247860" cy="60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11. URL/</a:t>
            </a:r>
            <a:r>
              <a:rPr lang="ko-KR" altLang="en-US" sz="32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파라미터</a:t>
            </a:r>
            <a:r>
              <a:rPr lang="ko-KR" alt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변조</a:t>
            </a:r>
            <a:r>
              <a:rPr lang="en-US" altLang="ko-KR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- Secure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Coding</a:t>
            </a:r>
            <a:endParaRPr lang="ko-KR" altLang="en-US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45970" y="1556792"/>
            <a:ext cx="8230486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• </a:t>
            </a:r>
            <a:r>
              <a:rPr lang="ko-KR" altLang="en-US" sz="2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개요</a:t>
            </a:r>
            <a:endParaRPr lang="en-US" altLang="ko-KR" sz="24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실행경로에 대해서 접근제어를 검사하지 않거나 불완전하게 구현하여 공격자로 하여금 값을 변조하여 중요정보에 접근 가능해지는 취약점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4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• </a:t>
            </a:r>
            <a:r>
              <a:rPr lang="ko-KR" altLang="en-US" sz="2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보안대책</a:t>
            </a:r>
            <a:endParaRPr lang="en-US" altLang="ko-KR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①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중요한 정보가 있는 페이지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걔좌이체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등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는 인증 적용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buAutoNum type="circleNumDbPlain" startAt="2"/>
            </a:pP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안전하다고 확인된 라이브러리나 프레임워크를 사용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buAutoNum type="circleNumDbPlain" startAt="2"/>
            </a:pP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③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응용프로그램이 제공하는 정보와 기능을 역할에 따라 배분함으로써 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공격자에게 노출되는 </a:t>
            </a:r>
            <a:r>
              <a:rPr lang="ko-KR" altLang="en-US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공격노출면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최소화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④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사용자의 권한에 따른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ACL(Access Control List)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관리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9284653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45970" y="1556792"/>
            <a:ext cx="823048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• </a:t>
            </a:r>
            <a:r>
              <a:rPr lang="ko-KR" altLang="en-US" sz="2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코드예제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AutoShape 2"/>
          <p:cNvSpPr>
            <a:spLocks noChangeArrowheads="1"/>
          </p:cNvSpPr>
          <p:nvPr/>
        </p:nvSpPr>
        <p:spPr bwMode="gray">
          <a:xfrm>
            <a:off x="445970" y="2060848"/>
            <a:ext cx="8230486" cy="4608512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6350" algn="ctr">
            <a:solidFill>
              <a:srgbClr val="B2B2B2"/>
            </a:solidFill>
            <a:round/>
            <a:headEnd/>
            <a:tailEnd/>
          </a:ln>
          <a:effectLst>
            <a:outerShdw blurRad="50800" dist="25400" dir="4020000" algn="tl" rotWithShape="0">
              <a:prstClr val="black">
                <a:alpha val="28000"/>
              </a:prstClr>
            </a:outerShdw>
          </a:effectLst>
        </p:spPr>
        <p:txBody>
          <a:bodyPr vert="horz" wrap="none" lIns="72000" tIns="72000" rIns="72000" bIns="72000" numCol="1" anchor="ctr" anchorCtr="0" compatLnSpc="1">
            <a:prstTxWarp prst="textNoShape">
              <a:avLst/>
            </a:prstTxWarp>
          </a:bodyPr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428596" y="452661"/>
            <a:ext cx="8247860" cy="60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11. URL/</a:t>
            </a:r>
            <a:r>
              <a:rPr lang="ko-KR" altLang="en-US" sz="32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파라미터</a:t>
            </a:r>
            <a:r>
              <a:rPr lang="ko-KR" alt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변조</a:t>
            </a:r>
            <a:r>
              <a:rPr lang="en-US" altLang="ko-KR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- Secure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Coding</a:t>
            </a:r>
            <a:endParaRPr lang="ko-KR" altLang="en-US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2204863"/>
            <a:ext cx="4176464" cy="280831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604" y="4869161"/>
            <a:ext cx="4215412" cy="18002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6016" y="2204864"/>
            <a:ext cx="3960440" cy="4422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91982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428596" y="452661"/>
            <a:ext cx="8247860" cy="60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12. </a:t>
            </a:r>
            <a:r>
              <a:rPr lang="ko-KR" alt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취약한 계정 생성 허용</a:t>
            </a:r>
            <a:r>
              <a:rPr lang="en-US" altLang="ko-KR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- Secure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Coding</a:t>
            </a:r>
            <a:endParaRPr lang="ko-KR" altLang="en-US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45970" y="1556792"/>
            <a:ext cx="8230486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• </a:t>
            </a:r>
            <a:r>
              <a:rPr lang="ko-KR" altLang="en-US" sz="2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개요</a:t>
            </a:r>
            <a:endParaRPr lang="en-US" altLang="ko-KR" sz="24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회원가입 시 안전한 패스워드 규칙이 적용되지 않아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무차별 대입법 공격 등에 의해 공격자에게 패스워드가 노출될 수 있는 취약점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4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4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• </a:t>
            </a:r>
            <a:r>
              <a:rPr lang="ko-KR" altLang="en-US" sz="2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보안대책</a:t>
            </a:r>
            <a:endParaRPr lang="en-US" altLang="ko-KR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①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사용자가 취약한 패스워드를 사용할 수 없도록 패스워드 생성규칙을 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강제 할 수 있는 </a:t>
            </a:r>
            <a:r>
              <a:rPr lang="ko-KR" altLang="en-US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로직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적용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180979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45970" y="1556792"/>
            <a:ext cx="823048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• </a:t>
            </a:r>
            <a:r>
              <a:rPr lang="ko-KR" altLang="en-US" sz="2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코드예제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AutoShape 2"/>
          <p:cNvSpPr>
            <a:spLocks noChangeArrowheads="1"/>
          </p:cNvSpPr>
          <p:nvPr/>
        </p:nvSpPr>
        <p:spPr bwMode="gray">
          <a:xfrm>
            <a:off x="445970" y="2060848"/>
            <a:ext cx="8230486" cy="4608512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6350" algn="ctr">
            <a:solidFill>
              <a:srgbClr val="B2B2B2"/>
            </a:solidFill>
            <a:round/>
            <a:headEnd/>
            <a:tailEnd/>
          </a:ln>
          <a:effectLst>
            <a:outerShdw blurRad="50800" dist="25400" dir="4020000" algn="tl" rotWithShape="0">
              <a:prstClr val="black">
                <a:alpha val="28000"/>
              </a:prstClr>
            </a:outerShdw>
          </a:effectLst>
        </p:spPr>
        <p:txBody>
          <a:bodyPr vert="horz" wrap="none" lIns="72000" tIns="72000" rIns="72000" bIns="72000" numCol="1" anchor="ctr" anchorCtr="0" compatLnSpc="1">
            <a:prstTxWarp prst="textNoShape">
              <a:avLst/>
            </a:prstTxWarp>
          </a:bodyPr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428596" y="452661"/>
            <a:ext cx="8247860" cy="60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12. </a:t>
            </a:r>
            <a:r>
              <a:rPr lang="ko-KR" alt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취약한 계정 생성 허용</a:t>
            </a:r>
            <a:r>
              <a:rPr lang="en-US" altLang="ko-KR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- Secure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Coding</a:t>
            </a:r>
            <a:endParaRPr lang="ko-KR" altLang="en-US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220" y="2077473"/>
            <a:ext cx="8197236" cy="151447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870" y="3591948"/>
            <a:ext cx="8158586" cy="3077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76640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428596" y="452661"/>
            <a:ext cx="8247860" cy="60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13. </a:t>
            </a:r>
            <a:r>
              <a:rPr lang="ko-KR" alt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불충분한 세션관리</a:t>
            </a:r>
            <a:r>
              <a:rPr lang="en-US" altLang="ko-KR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- Secure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Coding</a:t>
            </a:r>
            <a:endParaRPr lang="ko-KR" altLang="en-US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45970" y="1556792"/>
            <a:ext cx="8230486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• </a:t>
            </a:r>
            <a:r>
              <a:rPr lang="ko-KR" altLang="en-US" sz="2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개요</a:t>
            </a:r>
            <a:endParaRPr lang="en-US" altLang="ko-KR" sz="24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인증 시 마다 동일한 세션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ID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가 발급되거나 세션 타임아웃을 너무 길게 설정하여 공격자가 세션을 재상용 할 수 있는 취약점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4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• </a:t>
            </a:r>
            <a:r>
              <a:rPr lang="ko-KR" altLang="en-US" sz="2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보안대책</a:t>
            </a:r>
            <a:endParaRPr lang="en-US" altLang="ko-KR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①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세션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ID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는 로그인 시 마다 추측할 수 없는 새로운 세션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ID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로 발급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buAutoNum type="circleNumDbPlain" startAt="2"/>
            </a:pP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세션 타임아웃 설정을 통해 일정시간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최대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30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분 이상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동안 움직임이 없을 경우 자동 로그아웃 되도록 구현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7598144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45970" y="1556792"/>
            <a:ext cx="823048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• </a:t>
            </a:r>
            <a:r>
              <a:rPr lang="ko-KR" altLang="en-US" sz="2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코드예제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AutoShape 2"/>
          <p:cNvSpPr>
            <a:spLocks noChangeArrowheads="1"/>
          </p:cNvSpPr>
          <p:nvPr/>
        </p:nvSpPr>
        <p:spPr bwMode="gray">
          <a:xfrm>
            <a:off x="445970" y="2060848"/>
            <a:ext cx="8230486" cy="4608512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6350" algn="ctr">
            <a:solidFill>
              <a:srgbClr val="B2B2B2"/>
            </a:solidFill>
            <a:round/>
            <a:headEnd/>
            <a:tailEnd/>
          </a:ln>
          <a:effectLst>
            <a:outerShdw blurRad="50800" dist="25400" dir="4020000" algn="tl" rotWithShape="0">
              <a:prstClr val="black">
                <a:alpha val="28000"/>
              </a:prstClr>
            </a:outerShdw>
          </a:effectLst>
        </p:spPr>
        <p:txBody>
          <a:bodyPr vert="horz" wrap="none" lIns="72000" tIns="72000" rIns="72000" bIns="72000" numCol="1" anchor="ctr" anchorCtr="0" compatLnSpc="1">
            <a:prstTxWarp prst="textNoShape">
              <a:avLst/>
            </a:prstTxWarp>
          </a:bodyPr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428596" y="452661"/>
            <a:ext cx="8247860" cy="60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13. </a:t>
            </a:r>
            <a:r>
              <a:rPr lang="ko-KR" alt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불충분한 세션관리</a:t>
            </a:r>
            <a:r>
              <a:rPr lang="en-US" altLang="ko-KR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- Secure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Coding</a:t>
            </a:r>
            <a:endParaRPr lang="ko-KR" altLang="en-US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3" y="2171614"/>
            <a:ext cx="3816423" cy="446449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5976" y="2171614"/>
            <a:ext cx="4320480" cy="4464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34444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428596" y="452661"/>
            <a:ext cx="8247860" cy="60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14. </a:t>
            </a:r>
            <a:r>
              <a:rPr lang="ko-KR" alt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데이터 </a:t>
            </a:r>
            <a:r>
              <a:rPr lang="ko-KR" altLang="en-US" sz="32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평문전송</a:t>
            </a:r>
            <a:r>
              <a:rPr lang="en-US" altLang="ko-KR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- Secure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Coding</a:t>
            </a:r>
            <a:endParaRPr lang="ko-KR" altLang="en-US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45970" y="1556792"/>
            <a:ext cx="8230486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• </a:t>
            </a:r>
            <a:r>
              <a:rPr lang="ko-KR" altLang="en-US" sz="2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개요</a:t>
            </a:r>
            <a:endParaRPr lang="en-US" altLang="ko-KR" sz="24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중요 정보와 관련된 민감한 데이터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개인정보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비밀번호 등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를 </a:t>
            </a:r>
            <a:r>
              <a:rPr lang="ko-KR" altLang="en-US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평문으로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송수신 할 경우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통신 채널 </a:t>
            </a:r>
            <a:r>
              <a:rPr lang="ko-KR" altLang="en-US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스니핑을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통해 인가되지 않은 사용자에게 민감한 데이터가 노출될 수 있는 취약점</a:t>
            </a:r>
            <a:endParaRPr lang="en-US" altLang="ko-KR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4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• </a:t>
            </a:r>
            <a:r>
              <a:rPr lang="ko-KR" altLang="en-US" sz="2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보안대책</a:t>
            </a:r>
            <a:endParaRPr lang="en-US" altLang="ko-KR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①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중요정보와 관련된 민감한 데이터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개인정보 비밀번호 등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전송 시 통신채널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  (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또는 전송데이터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암호화 적용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buAutoNum type="circleNumDbPlain" startAt="2"/>
            </a:pP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Parameterized Statement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를 사용하는 경우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b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외부 입력데이터에 대하여 특수문자 및 쿼리 </a:t>
            </a:r>
            <a:r>
              <a:rPr lang="ko-KR" altLang="en-US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예약어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필터링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③ Struts, Spring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등과 같은 프레임워크를 사용하는 경우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외부 </a:t>
            </a:r>
            <a:r>
              <a:rPr lang="ko-KR" altLang="en-US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입력값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검증 모듈 사용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7019884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45970" y="1556792"/>
            <a:ext cx="823048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• </a:t>
            </a:r>
            <a:r>
              <a:rPr lang="ko-KR" altLang="en-US" sz="2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코드예제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AutoShape 2"/>
          <p:cNvSpPr>
            <a:spLocks noChangeArrowheads="1"/>
          </p:cNvSpPr>
          <p:nvPr/>
        </p:nvSpPr>
        <p:spPr bwMode="gray">
          <a:xfrm>
            <a:off x="445970" y="2060848"/>
            <a:ext cx="8230486" cy="4608512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6350" algn="ctr">
            <a:solidFill>
              <a:srgbClr val="B2B2B2"/>
            </a:solidFill>
            <a:round/>
            <a:headEnd/>
            <a:tailEnd/>
          </a:ln>
          <a:effectLst>
            <a:outerShdw blurRad="50800" dist="25400" dir="4020000" algn="tl" rotWithShape="0">
              <a:prstClr val="black">
                <a:alpha val="28000"/>
              </a:prstClr>
            </a:outerShdw>
          </a:effectLst>
        </p:spPr>
        <p:txBody>
          <a:bodyPr vert="horz" wrap="none" lIns="72000" tIns="72000" rIns="72000" bIns="72000" numCol="1" anchor="ctr" anchorCtr="0" compatLnSpc="1">
            <a:prstTxWarp prst="textNoShape">
              <a:avLst/>
            </a:prstTxWarp>
          </a:bodyPr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382" y="2121739"/>
            <a:ext cx="4109618" cy="4547621"/>
          </a:xfrm>
          <a:prstGeom prst="rect">
            <a:avLst/>
          </a:prstGeom>
        </p:spPr>
      </p:pic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428596" y="452661"/>
            <a:ext cx="8247860" cy="60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14. </a:t>
            </a:r>
            <a:r>
              <a:rPr lang="ko-KR" alt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데이터 </a:t>
            </a:r>
            <a:r>
              <a:rPr lang="ko-KR" altLang="en-US" sz="32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평문전송</a:t>
            </a:r>
            <a:r>
              <a:rPr lang="en-US" altLang="ko-KR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- Secure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Coding</a:t>
            </a:r>
            <a:endParaRPr lang="ko-KR" altLang="en-US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8412" y="2121738"/>
            <a:ext cx="4088044" cy="4547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18219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428596" y="1324261"/>
            <a:ext cx="3951723" cy="461665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3.1.1 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Beginning Comments</a:t>
            </a:r>
          </a:p>
        </p:txBody>
      </p:sp>
      <p:sp>
        <p:nvSpPr>
          <p:cNvPr id="10" name="AutoShape 2"/>
          <p:cNvSpPr>
            <a:spLocks noChangeArrowheads="1"/>
          </p:cNvSpPr>
          <p:nvPr/>
        </p:nvSpPr>
        <p:spPr bwMode="gray">
          <a:xfrm>
            <a:off x="556764" y="1850486"/>
            <a:ext cx="7864910" cy="2514618"/>
          </a:xfrm>
          <a:prstGeom prst="roundRect">
            <a:avLst>
              <a:gd name="adj" fmla="val 0"/>
            </a:avLst>
          </a:prstGeom>
          <a:gradFill rotWithShape="1">
            <a:gsLst>
              <a:gs pos="0">
                <a:srgbClr val="DDDDDD">
                  <a:gamma/>
                  <a:tint val="0"/>
                  <a:invGamma/>
                </a:srgbClr>
              </a:gs>
              <a:gs pos="100000">
                <a:srgbClr val="DDDDDD"/>
              </a:gs>
            </a:gsLst>
            <a:lin ang="2700000" scaled="1"/>
          </a:gradFill>
          <a:ln w="6350" algn="ctr">
            <a:solidFill>
              <a:srgbClr val="B2B2B2"/>
            </a:solidFill>
            <a:round/>
            <a:headEnd/>
            <a:tailEnd/>
          </a:ln>
          <a:effectLst>
            <a:outerShdw blurRad="50800" dist="25400" dir="4020000" algn="tl" rotWithShape="0">
              <a:prstClr val="black">
                <a:alpha val="28000"/>
              </a:prstClr>
            </a:outerShdw>
          </a:effectLst>
        </p:spPr>
        <p:txBody>
          <a:bodyPr vert="horz" wrap="none" lIns="72000" tIns="72000" rIns="72000" bIns="72000" numCol="1" anchor="ctr" anchorCtr="0" compatLnSpc="1">
            <a:prstTxWarp prst="textNoShape">
              <a:avLst/>
            </a:prstTxWarp>
          </a:bodyPr>
          <a:lstStyle/>
          <a:p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*</a:t>
            </a:r>
          </a:p>
          <a:p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*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클래스 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이름</a:t>
            </a:r>
            <a:endParaRPr lang="en-US" altLang="ko-KR" sz="16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*</a:t>
            </a:r>
            <a:endParaRPr lang="en-US" altLang="ko-KR" sz="16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*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버전 정보 </a:t>
            </a:r>
            <a:endParaRPr lang="en-US" altLang="ko-KR" sz="16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*</a:t>
            </a:r>
            <a:endParaRPr lang="en-US" altLang="ko-KR" sz="16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*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날짜 </a:t>
            </a:r>
            <a:endParaRPr lang="en-US" altLang="ko-KR" sz="16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*</a:t>
            </a:r>
            <a:endParaRPr lang="en-US" altLang="ko-KR" sz="16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*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저작권 </a:t>
            </a:r>
            <a:endParaRPr lang="en-US" altLang="ko-KR" sz="16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*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42825" y="4551511"/>
            <a:ext cx="5418663" cy="461665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3.1.2 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Package and Import Statements</a:t>
            </a:r>
          </a:p>
        </p:txBody>
      </p:sp>
      <p:sp>
        <p:nvSpPr>
          <p:cNvPr id="12" name="AutoShape 2"/>
          <p:cNvSpPr>
            <a:spLocks noChangeArrowheads="1"/>
          </p:cNvSpPr>
          <p:nvPr/>
        </p:nvSpPr>
        <p:spPr bwMode="gray">
          <a:xfrm>
            <a:off x="556764" y="5164680"/>
            <a:ext cx="7864910" cy="1419435"/>
          </a:xfrm>
          <a:prstGeom prst="roundRect">
            <a:avLst>
              <a:gd name="adj" fmla="val 0"/>
            </a:avLst>
          </a:prstGeom>
          <a:gradFill rotWithShape="1">
            <a:gsLst>
              <a:gs pos="0">
                <a:srgbClr val="DDDDDD">
                  <a:gamma/>
                  <a:tint val="0"/>
                  <a:invGamma/>
                </a:srgbClr>
              </a:gs>
              <a:gs pos="100000">
                <a:srgbClr val="DDDDDD"/>
              </a:gs>
            </a:gsLst>
            <a:lin ang="2700000" scaled="1"/>
          </a:gradFill>
          <a:ln w="6350" algn="ctr">
            <a:solidFill>
              <a:srgbClr val="B2B2B2"/>
            </a:solidFill>
            <a:round/>
            <a:headEnd/>
            <a:tailEnd/>
          </a:ln>
          <a:effectLst>
            <a:outerShdw blurRad="50800" dist="25400" dir="4020000" algn="tl" rotWithShape="0">
              <a:prstClr val="black">
                <a:alpha val="28000"/>
              </a:prstClr>
            </a:outerShdw>
          </a:effectLst>
        </p:spPr>
        <p:txBody>
          <a:bodyPr vert="horz" wrap="none" lIns="72000" tIns="72000" rIns="72000" bIns="72000" numCol="1" anchor="ctr" anchorCtr="0" compatLnSpc="1">
            <a:prstTxWarp prst="textNoShape">
              <a:avLst/>
            </a:prstTxWarp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package </a:t>
            </a:r>
            <a:r>
              <a:rPr lang="en-US" altLang="ko-KR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java.awt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; 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import </a:t>
            </a:r>
            <a:r>
              <a:rPr lang="en-US" altLang="ko-KR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java.awt.peer.CanvasPeer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;</a:t>
            </a:r>
            <a:endParaRPr lang="ko-KR" altLang="en-US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428596" y="467005"/>
            <a:ext cx="7072362" cy="60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 </a:t>
            </a:r>
            <a:r>
              <a:rPr lang="ko-KR" alt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파일 구성 </a:t>
            </a: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Java Coding Convention</a:t>
            </a:r>
            <a:endParaRPr lang="ko-KR" altLang="en-US" sz="200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226792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428596" y="452661"/>
            <a:ext cx="8247860" cy="60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15. </a:t>
            </a:r>
            <a:r>
              <a:rPr lang="ko-KR" alt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쿠키 변조</a:t>
            </a:r>
            <a:r>
              <a:rPr lang="en-US" altLang="ko-KR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- Secure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Coding</a:t>
            </a:r>
            <a:endParaRPr lang="ko-KR" altLang="en-US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45970" y="1556792"/>
            <a:ext cx="8230486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• </a:t>
            </a:r>
            <a:r>
              <a:rPr lang="ko-KR" altLang="en-US" sz="2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개요</a:t>
            </a:r>
            <a:endParaRPr lang="en-US" altLang="ko-KR" sz="24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웹 서비스에서 사용자 인증 등 중요기능 구현 시 쿠키를 활용할 경우 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공격자의 </a:t>
            </a:r>
            <a:r>
              <a:rPr lang="ko-KR" altLang="en-US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패킷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스니핑을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통해 해당 쿠키가 탈취되어 타 사용자로 </a:t>
            </a:r>
            <a:r>
              <a:rPr lang="ko-KR" altLang="en-US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로그인이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가능해지는 취약점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4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• </a:t>
            </a:r>
            <a:r>
              <a:rPr lang="ko-KR" altLang="en-US" sz="2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보안대책</a:t>
            </a:r>
            <a:endParaRPr lang="en-US" altLang="ko-KR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①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사용자 인증 등 중요기능 구현 시 가급적이면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Cookie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대신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  Session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방식 사용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buAutoNum type="circleNumDbPlain" startAt="2"/>
            </a:pP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사용자 인증 등 중요기능 구현 시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Cookie(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또는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Session)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방식 황용 시 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안전한 알고리즘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(SEED, 3DES, AES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등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을 사용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075956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45970" y="1556792"/>
            <a:ext cx="823048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• </a:t>
            </a:r>
            <a:r>
              <a:rPr lang="ko-KR" altLang="en-US" sz="2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코드예제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AutoShape 2"/>
          <p:cNvSpPr>
            <a:spLocks noChangeArrowheads="1"/>
          </p:cNvSpPr>
          <p:nvPr/>
        </p:nvSpPr>
        <p:spPr bwMode="gray">
          <a:xfrm>
            <a:off x="445970" y="2060848"/>
            <a:ext cx="8230486" cy="4608512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6350" algn="ctr">
            <a:solidFill>
              <a:srgbClr val="B2B2B2"/>
            </a:solidFill>
            <a:round/>
            <a:headEnd/>
            <a:tailEnd/>
          </a:ln>
          <a:effectLst>
            <a:outerShdw blurRad="50800" dist="25400" dir="4020000" algn="tl" rotWithShape="0">
              <a:prstClr val="black">
                <a:alpha val="28000"/>
              </a:prstClr>
            </a:outerShdw>
          </a:effectLst>
        </p:spPr>
        <p:txBody>
          <a:bodyPr vert="horz" wrap="none" lIns="72000" tIns="72000" rIns="72000" bIns="72000" numCol="1" anchor="ctr" anchorCtr="0" compatLnSpc="1">
            <a:prstTxWarp prst="textNoShape">
              <a:avLst/>
            </a:prstTxWarp>
          </a:bodyPr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428596" y="452661"/>
            <a:ext cx="8247860" cy="60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15. </a:t>
            </a:r>
            <a:r>
              <a:rPr lang="ko-KR" alt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쿠키 변조</a:t>
            </a:r>
            <a:r>
              <a:rPr lang="en-US" altLang="ko-KR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- Secure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Coding</a:t>
            </a:r>
            <a:endParaRPr lang="ko-KR" altLang="en-US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034" y="2094098"/>
            <a:ext cx="8202421" cy="183895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034" y="3975448"/>
            <a:ext cx="8202421" cy="2633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43251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428596" y="452661"/>
            <a:ext cx="8247860" cy="60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16. </a:t>
            </a:r>
            <a:r>
              <a:rPr lang="ko-KR" alt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취약한 암호화 알고리즘 사용</a:t>
            </a:r>
            <a:r>
              <a:rPr lang="en-US" altLang="ko-KR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- Secure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Coding</a:t>
            </a:r>
            <a:endParaRPr lang="ko-KR" altLang="en-US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45970" y="1556792"/>
            <a:ext cx="8230486" cy="35086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• </a:t>
            </a:r>
            <a:r>
              <a:rPr lang="ko-KR" altLang="en-US" sz="2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개요</a:t>
            </a:r>
            <a:endParaRPr lang="en-US" altLang="ko-KR" sz="24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중요정보를 암호화 하기 위해 사용되는 방법이 </a:t>
            </a:r>
            <a:r>
              <a:rPr lang="ko-KR" altLang="en-US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인코딩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또는 암호화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를 하는데 취약한 </a:t>
            </a:r>
            <a:r>
              <a:rPr lang="ko-KR" altLang="en-US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인코딩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방법 및 암호화 알고리즘을 사용할 경우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공격자가 해독이 가능하여 중요정보가 노출될 수 있는 취약점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4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4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• </a:t>
            </a:r>
            <a:r>
              <a:rPr lang="ko-KR" altLang="en-US" sz="2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보안대책</a:t>
            </a:r>
            <a:endParaRPr lang="en-US" altLang="ko-KR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①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개인정보 등 중요정보를 보호하기 위해 사용하는 암호알고리즘 적용 시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 IT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보안인증사무국이 안정성을 확인한 검증필 암호모듈 사용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4226524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45970" y="1556792"/>
            <a:ext cx="823048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• </a:t>
            </a:r>
            <a:r>
              <a:rPr lang="ko-KR" altLang="en-US" sz="2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코드예제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AutoShape 2"/>
          <p:cNvSpPr>
            <a:spLocks noChangeArrowheads="1"/>
          </p:cNvSpPr>
          <p:nvPr/>
        </p:nvSpPr>
        <p:spPr bwMode="gray">
          <a:xfrm>
            <a:off x="445970" y="2060848"/>
            <a:ext cx="8230486" cy="4608512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6350" algn="ctr">
            <a:solidFill>
              <a:srgbClr val="B2B2B2"/>
            </a:solidFill>
            <a:round/>
            <a:headEnd/>
            <a:tailEnd/>
          </a:ln>
          <a:effectLst>
            <a:outerShdw blurRad="50800" dist="25400" dir="4020000" algn="tl" rotWithShape="0">
              <a:prstClr val="black">
                <a:alpha val="28000"/>
              </a:prstClr>
            </a:outerShdw>
          </a:effectLst>
        </p:spPr>
        <p:txBody>
          <a:bodyPr vert="horz" wrap="none" lIns="72000" tIns="72000" rIns="72000" bIns="72000" numCol="1" anchor="ctr" anchorCtr="0" compatLnSpc="1">
            <a:prstTxWarp prst="textNoShape">
              <a:avLst/>
            </a:prstTxWarp>
          </a:bodyPr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428596" y="452661"/>
            <a:ext cx="8247860" cy="60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16. </a:t>
            </a:r>
            <a:r>
              <a:rPr lang="ko-KR" alt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취약한 암호화 알고리즘 사용</a:t>
            </a:r>
            <a:r>
              <a:rPr lang="en-US" altLang="ko-KR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- Secure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Coding</a:t>
            </a:r>
            <a:endParaRPr lang="ko-KR" altLang="en-US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220" y="2123324"/>
            <a:ext cx="8197236" cy="216977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220" y="4293096"/>
            <a:ext cx="8197236" cy="2343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16194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428596" y="452661"/>
            <a:ext cx="8247860" cy="60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17. </a:t>
            </a:r>
            <a:r>
              <a:rPr lang="ko-KR" alt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취약한 패스워드 복구</a:t>
            </a:r>
            <a:r>
              <a:rPr lang="en-US" altLang="ko-KR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- Secure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Coding</a:t>
            </a:r>
            <a:endParaRPr lang="ko-KR" altLang="en-US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45970" y="1556792"/>
            <a:ext cx="8230486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• </a:t>
            </a:r>
            <a:r>
              <a:rPr lang="ko-KR" altLang="en-US" sz="2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개요</a:t>
            </a:r>
            <a:endParaRPr lang="en-US" altLang="ko-KR" sz="24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패스워드 복구 메커니즘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아이디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비밀번호 찾기 등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이 취약한 경우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불법적으로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다른 사용자의 패스워드를 획득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변경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복구 되는 취약점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2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• </a:t>
            </a:r>
            <a:r>
              <a:rPr lang="ko-KR" altLang="en-US" sz="2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보안대책</a:t>
            </a:r>
            <a:endParaRPr lang="en-US" altLang="ko-KR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①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사용자를 </a:t>
            </a:r>
            <a:r>
              <a:rPr lang="ko-KR" altLang="en-US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시별하기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위한 수단 활용 시 그 사용자의 유일한 값 사용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buAutoNum type="circleNumDbPlain" startAt="2"/>
            </a:pP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사용자 본인인증 </a:t>
            </a:r>
            <a:r>
              <a:rPr lang="ko-KR" altLang="en-US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매커니즘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구현 시 추측이 불가하게 구현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buAutoNum type="circleNumDbPlain" startAt="2"/>
            </a:pP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③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임시 패스워드 발급 시 안전한 </a:t>
            </a:r>
            <a:r>
              <a:rPr lang="ko-KR" altLang="en-US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난수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값 사용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321583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45970" y="1556792"/>
            <a:ext cx="823048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• </a:t>
            </a:r>
            <a:r>
              <a:rPr lang="ko-KR" altLang="en-US" sz="2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코드예제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AutoShape 2"/>
          <p:cNvSpPr>
            <a:spLocks noChangeArrowheads="1"/>
          </p:cNvSpPr>
          <p:nvPr/>
        </p:nvSpPr>
        <p:spPr bwMode="gray">
          <a:xfrm>
            <a:off x="445970" y="2060848"/>
            <a:ext cx="8230486" cy="4608512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6350" algn="ctr">
            <a:solidFill>
              <a:srgbClr val="B2B2B2"/>
            </a:solidFill>
            <a:round/>
            <a:headEnd/>
            <a:tailEnd/>
          </a:ln>
          <a:effectLst>
            <a:outerShdw blurRad="50800" dist="25400" dir="4020000" algn="tl" rotWithShape="0">
              <a:prstClr val="black">
                <a:alpha val="28000"/>
              </a:prstClr>
            </a:outerShdw>
          </a:effectLst>
        </p:spPr>
        <p:txBody>
          <a:bodyPr vert="horz" wrap="none" lIns="72000" tIns="72000" rIns="72000" bIns="72000" numCol="1" anchor="ctr" anchorCtr="0" compatLnSpc="1">
            <a:prstTxWarp prst="textNoShape">
              <a:avLst/>
            </a:prstTxWarp>
          </a:bodyPr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428596" y="452661"/>
            <a:ext cx="8247860" cy="60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17. </a:t>
            </a:r>
            <a:r>
              <a:rPr lang="ko-KR" alt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취약한 패스워드 복구</a:t>
            </a:r>
            <a:r>
              <a:rPr lang="en-US" altLang="ko-KR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- Secure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Coding</a:t>
            </a:r>
            <a:endParaRPr lang="ko-KR" altLang="en-US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927" y="2110723"/>
            <a:ext cx="8153529" cy="189434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927" y="4054938"/>
            <a:ext cx="8153529" cy="2581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38103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428596" y="452661"/>
            <a:ext cx="8247860" cy="60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18</a:t>
            </a:r>
            <a:r>
              <a:rPr lang="en-US" altLang="ko-KR" sz="320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주석을 통한 정보 노출</a:t>
            </a:r>
            <a:r>
              <a:rPr lang="en-US" altLang="ko-KR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- Secure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Coding</a:t>
            </a:r>
            <a:endParaRPr lang="ko-KR" altLang="en-US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45970" y="1556792"/>
            <a:ext cx="8230486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• </a:t>
            </a:r>
            <a:r>
              <a:rPr lang="ko-KR" altLang="en-US" sz="2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개요</a:t>
            </a:r>
            <a:endParaRPr lang="en-US" altLang="ko-KR" sz="24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소스코드 </a:t>
            </a:r>
            <a:r>
              <a:rPr lang="ko-KR" altLang="en-US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주석문에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민감한 정보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개인 정보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시스템 정보 등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이 포함되어 있는 경우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외부 공격자에 의해 패스워드 등 보안 관련정보가 노출될 수 있는 취약점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4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4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• </a:t>
            </a:r>
            <a:r>
              <a:rPr lang="ko-KR" altLang="en-US" sz="2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보안대책</a:t>
            </a:r>
            <a:endParaRPr lang="en-US" altLang="ko-KR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①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디버깅 목적으로 주석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ID,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패스워드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시스템 관련정보 등 보안관련 정보는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개발완료 후 제거 필요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372730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45970" y="1556792"/>
            <a:ext cx="823048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• </a:t>
            </a:r>
            <a:r>
              <a:rPr lang="ko-KR" altLang="en-US" sz="2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코드예제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AutoShape 2"/>
          <p:cNvSpPr>
            <a:spLocks noChangeArrowheads="1"/>
          </p:cNvSpPr>
          <p:nvPr/>
        </p:nvSpPr>
        <p:spPr bwMode="gray">
          <a:xfrm>
            <a:off x="445970" y="2060848"/>
            <a:ext cx="8230486" cy="4608512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6350" algn="ctr">
            <a:solidFill>
              <a:srgbClr val="B2B2B2"/>
            </a:solidFill>
            <a:round/>
            <a:headEnd/>
            <a:tailEnd/>
          </a:ln>
          <a:effectLst>
            <a:outerShdw blurRad="50800" dist="25400" dir="4020000" algn="tl" rotWithShape="0">
              <a:prstClr val="black">
                <a:alpha val="28000"/>
              </a:prstClr>
            </a:outerShdw>
          </a:effectLst>
        </p:spPr>
        <p:txBody>
          <a:bodyPr vert="horz" wrap="none" lIns="72000" tIns="72000" rIns="72000" bIns="72000" numCol="1" anchor="ctr" anchorCtr="0" compatLnSpc="1">
            <a:prstTxWarp prst="textNoShape">
              <a:avLst/>
            </a:prstTxWarp>
          </a:bodyPr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428596" y="452661"/>
            <a:ext cx="8247860" cy="60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18</a:t>
            </a:r>
            <a:r>
              <a:rPr lang="en-US" altLang="ko-KR" sz="320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320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주석을 통한 정보 노출</a:t>
            </a:r>
            <a:r>
              <a:rPr lang="en-US" altLang="ko-KR" sz="320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- Secure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Coding</a:t>
            </a:r>
            <a:endParaRPr lang="ko-KR" altLang="en-US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607" y="2204864"/>
            <a:ext cx="3954377" cy="436467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5621" y="2181824"/>
            <a:ext cx="4192876" cy="4415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41038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2643620" y="2492896"/>
            <a:ext cx="3856761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5400" b="1" i="0" u="none" strike="noStrike" cap="none" normalizeH="0" baseline="0" dirty="0" smtClean="0">
                <a:ln>
                  <a:noFill/>
                </a:ln>
                <a:solidFill>
                  <a:srgbClr val="11111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ea typeface="나눔고딕" pitchFamily="50" charset="-127"/>
                <a:cs typeface="Arial" pitchFamily="34" charset="0"/>
              </a:rPr>
              <a:t>THANK YOU!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5733256"/>
            <a:ext cx="4152900" cy="81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1719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AutoShape 2"/>
          <p:cNvSpPr>
            <a:spLocks noChangeArrowheads="1"/>
          </p:cNvSpPr>
          <p:nvPr/>
        </p:nvSpPr>
        <p:spPr bwMode="gray">
          <a:xfrm>
            <a:off x="524202" y="1484784"/>
            <a:ext cx="7897472" cy="1066442"/>
          </a:xfrm>
          <a:prstGeom prst="roundRect">
            <a:avLst>
              <a:gd name="adj" fmla="val 0"/>
            </a:avLst>
          </a:prstGeom>
          <a:gradFill rotWithShape="1">
            <a:gsLst>
              <a:gs pos="0">
                <a:srgbClr val="DDDDDD">
                  <a:gamma/>
                  <a:tint val="0"/>
                  <a:invGamma/>
                </a:srgbClr>
              </a:gs>
              <a:gs pos="100000">
                <a:srgbClr val="DDDDDD"/>
              </a:gs>
            </a:gsLst>
            <a:lin ang="2700000" scaled="1"/>
          </a:gradFill>
          <a:ln w="6350" algn="ctr">
            <a:solidFill>
              <a:srgbClr val="B2B2B2"/>
            </a:solidFill>
            <a:round/>
            <a:headEnd/>
            <a:tailEnd/>
          </a:ln>
          <a:effectLst>
            <a:outerShdw blurRad="50800" dist="25400" dir="4020000" algn="tl" rotWithShape="0">
              <a:prstClr val="black">
                <a:alpha val="28000"/>
              </a:prstClr>
            </a:outerShdw>
          </a:effectLst>
        </p:spPr>
        <p:txBody>
          <a:bodyPr vert="horz" wrap="none" lIns="72000" tIns="72000" rIns="72000" bIns="72000" numCol="1" anchor="ctr" anchorCtr="0" compatLnSpc="1">
            <a:prstTxWarp prst="textNoShape">
              <a:avLst/>
            </a:prstTxWarp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•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칸 들여 쓰기의 단위로 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사용되어야 한다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•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들여 쓰기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스페이스 대 탭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정확한 구성은 지정되지 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않는다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42825" y="2780928"/>
            <a:ext cx="3254417" cy="461665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4</a:t>
            </a:r>
            <a:r>
              <a:rPr lang="en-US" altLang="ko-KR" sz="2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.1 </a:t>
            </a:r>
            <a:r>
              <a:rPr lang="ko-KR" altLang="en-US" sz="2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선 길이</a:t>
            </a: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(Line Length)</a:t>
            </a:r>
            <a:endParaRPr lang="ko-KR" altLang="en-US" sz="200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12" name="AutoShape 2"/>
          <p:cNvSpPr>
            <a:spLocks noChangeArrowheads="1"/>
          </p:cNvSpPr>
          <p:nvPr/>
        </p:nvSpPr>
        <p:spPr bwMode="gray">
          <a:xfrm>
            <a:off x="524202" y="3324121"/>
            <a:ext cx="7897472" cy="728395"/>
          </a:xfrm>
          <a:prstGeom prst="roundRect">
            <a:avLst>
              <a:gd name="adj" fmla="val 0"/>
            </a:avLst>
          </a:prstGeom>
          <a:gradFill rotWithShape="1">
            <a:gsLst>
              <a:gs pos="0">
                <a:srgbClr val="DDDDDD">
                  <a:gamma/>
                  <a:tint val="0"/>
                  <a:invGamma/>
                </a:srgbClr>
              </a:gs>
              <a:gs pos="100000">
                <a:srgbClr val="DDDDDD"/>
              </a:gs>
            </a:gsLst>
            <a:lin ang="2700000" scaled="1"/>
          </a:gradFill>
          <a:ln w="6350" algn="ctr">
            <a:solidFill>
              <a:srgbClr val="B2B2B2"/>
            </a:solidFill>
            <a:round/>
            <a:headEnd/>
            <a:tailEnd/>
          </a:ln>
          <a:effectLst>
            <a:outerShdw blurRad="50800" dist="25400" dir="4020000" algn="tl" rotWithShape="0">
              <a:prstClr val="black">
                <a:alpha val="28000"/>
              </a:prstClr>
            </a:outerShdw>
          </a:effectLst>
        </p:spPr>
        <p:txBody>
          <a:bodyPr vert="horz" wrap="none" lIns="72000" tIns="72000" rIns="72000" bIns="72000" numCol="1" anchor="ctr" anchorCtr="0" compatLnSpc="1">
            <a:prstTxWarp prst="textNoShape">
              <a:avLst/>
            </a:prstTxWarp>
          </a:bodyPr>
          <a:lstStyle/>
          <a:p>
            <a:pPr>
              <a:lnSpc>
                <a:spcPct val="200000"/>
              </a:lnSpc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• 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많은 터미널과 툴에 의해 잘 처리되지 않기 때문에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80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자 이내로 작성할 것</a:t>
            </a:r>
            <a:endParaRPr lang="en-US" altLang="ko-KR" sz="16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428596" y="467005"/>
            <a:ext cx="7072362" cy="60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4. </a:t>
            </a:r>
            <a:r>
              <a:rPr lang="ko-KR" alt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들여쓰기 </a:t>
            </a: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Java Coding Convention</a:t>
            </a:r>
            <a:endParaRPr lang="ko-KR" altLang="en-US" sz="200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28596" y="4293096"/>
            <a:ext cx="4014240" cy="830997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4.2 </a:t>
            </a:r>
            <a:r>
              <a:rPr lang="ko-KR" altLang="en-US" sz="2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포장 라인</a:t>
            </a: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(Wrapping Lines)</a:t>
            </a:r>
            <a:endParaRPr lang="ko-KR" altLang="en-US" sz="200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endParaRPr lang="ko-KR" altLang="en-US" sz="240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8" name="AutoShape 2"/>
          <p:cNvSpPr>
            <a:spLocks noChangeArrowheads="1"/>
          </p:cNvSpPr>
          <p:nvPr/>
        </p:nvSpPr>
        <p:spPr bwMode="gray">
          <a:xfrm>
            <a:off x="524202" y="4837440"/>
            <a:ext cx="7897472" cy="1717521"/>
          </a:xfrm>
          <a:prstGeom prst="roundRect">
            <a:avLst>
              <a:gd name="adj" fmla="val 0"/>
            </a:avLst>
          </a:prstGeom>
          <a:gradFill rotWithShape="1">
            <a:gsLst>
              <a:gs pos="0">
                <a:srgbClr val="DDDDDD">
                  <a:gamma/>
                  <a:tint val="0"/>
                  <a:invGamma/>
                </a:srgbClr>
              </a:gs>
              <a:gs pos="100000">
                <a:srgbClr val="DDDDDD"/>
              </a:gs>
            </a:gsLst>
            <a:lin ang="2700000" scaled="1"/>
          </a:gradFill>
          <a:ln w="6350" algn="ctr">
            <a:solidFill>
              <a:srgbClr val="B2B2B2"/>
            </a:solidFill>
            <a:round/>
            <a:headEnd/>
            <a:tailEnd/>
          </a:ln>
          <a:effectLst>
            <a:outerShdw blurRad="50800" dist="25400" dir="4020000" algn="tl" rotWithShape="0">
              <a:prstClr val="black">
                <a:alpha val="28000"/>
              </a:prstClr>
            </a:outerShdw>
          </a:effectLst>
        </p:spPr>
        <p:txBody>
          <a:bodyPr vert="horz" wrap="none" lIns="72000" tIns="72000" rIns="72000" bIns="72000" numCol="1" anchor="ctr" anchorCtr="0" compatLnSpc="1">
            <a:prstTxWarp prst="textNoShape">
              <a:avLst/>
            </a:prstTxWarp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•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쉼표 후 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휴식</a:t>
            </a:r>
            <a:endParaRPr lang="en-US" altLang="ko-KR" sz="16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• 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operator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전에 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휴식</a:t>
            </a:r>
            <a:endParaRPr lang="en-US" altLang="ko-KR" sz="16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• 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만약 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위의 규칙들이 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margin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과 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code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의 혼란을 야기한다면</a:t>
            </a:r>
            <a:endParaRPr lang="en-US" altLang="ko-KR" sz="16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8 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공간의 들여쓰기로 대체해도 무방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5741401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442825" y="2687958"/>
            <a:ext cx="3291286" cy="461665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5.1.1 Block Comments</a:t>
            </a:r>
            <a:endParaRPr lang="ko-KR" altLang="en-US" sz="200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12" name="AutoShape 2"/>
          <p:cNvSpPr>
            <a:spLocks noChangeArrowheads="1"/>
          </p:cNvSpPr>
          <p:nvPr/>
        </p:nvSpPr>
        <p:spPr bwMode="gray">
          <a:xfrm>
            <a:off x="524202" y="3264022"/>
            <a:ext cx="7897472" cy="1173090"/>
          </a:xfrm>
          <a:prstGeom prst="roundRect">
            <a:avLst>
              <a:gd name="adj" fmla="val 0"/>
            </a:avLst>
          </a:prstGeom>
          <a:gradFill rotWithShape="1">
            <a:gsLst>
              <a:gs pos="0">
                <a:srgbClr val="DDDDDD">
                  <a:gamma/>
                  <a:tint val="0"/>
                  <a:invGamma/>
                </a:srgbClr>
              </a:gs>
              <a:gs pos="100000">
                <a:srgbClr val="DDDDDD"/>
              </a:gs>
            </a:gsLst>
            <a:lin ang="2700000" scaled="1"/>
          </a:gradFill>
          <a:ln w="6350" algn="ctr">
            <a:solidFill>
              <a:srgbClr val="B2B2B2"/>
            </a:solidFill>
            <a:round/>
            <a:headEnd/>
            <a:tailEnd/>
          </a:ln>
          <a:effectLst>
            <a:outerShdw blurRad="50800" dist="25400" dir="4020000" algn="tl" rotWithShape="0">
              <a:prstClr val="black">
                <a:alpha val="28000"/>
              </a:prstClr>
            </a:outerShdw>
          </a:effectLst>
        </p:spPr>
        <p:txBody>
          <a:bodyPr vert="horz" wrap="none" lIns="72000" tIns="72000" rIns="72000" bIns="72000" numCol="1" anchor="ctr" anchorCtr="0" compatLnSpc="1">
            <a:prstTxWarp prst="textNoShape">
              <a:avLst/>
            </a:prstTxWarp>
          </a:bodyPr>
          <a:lstStyle/>
          <a:p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/*</a:t>
            </a:r>
          </a:p>
          <a:p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* Here is a block comment.</a:t>
            </a:r>
          </a:p>
          <a:p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*/</a:t>
            </a:r>
            <a:endParaRPr lang="en-US" altLang="ko-KR" sz="16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428596" y="467005"/>
            <a:ext cx="7072362" cy="60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5. </a:t>
            </a:r>
            <a:r>
              <a:rPr lang="ko-KR" altLang="en-US" sz="32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댓글</a:t>
            </a:r>
            <a:r>
              <a:rPr lang="ko-KR" alt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Java Coding Convention</a:t>
            </a:r>
            <a:endParaRPr lang="ko-KR" altLang="en-US" sz="200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28596" y="4581128"/>
            <a:ext cx="4089581" cy="830997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5.1.2 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Single-Line Comments</a:t>
            </a:r>
          </a:p>
          <a:p>
            <a:endParaRPr lang="ko-KR" altLang="en-US" sz="240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8" name="AutoShape 2"/>
          <p:cNvSpPr>
            <a:spLocks noChangeArrowheads="1"/>
          </p:cNvSpPr>
          <p:nvPr/>
        </p:nvSpPr>
        <p:spPr bwMode="gray">
          <a:xfrm>
            <a:off x="524202" y="5091245"/>
            <a:ext cx="7897472" cy="1561383"/>
          </a:xfrm>
          <a:prstGeom prst="roundRect">
            <a:avLst>
              <a:gd name="adj" fmla="val 0"/>
            </a:avLst>
          </a:prstGeom>
          <a:gradFill rotWithShape="1">
            <a:gsLst>
              <a:gs pos="0">
                <a:srgbClr val="DDDDDD">
                  <a:gamma/>
                  <a:tint val="0"/>
                  <a:invGamma/>
                </a:srgbClr>
              </a:gs>
              <a:gs pos="100000">
                <a:srgbClr val="DDDDDD"/>
              </a:gs>
            </a:gsLst>
            <a:lin ang="2700000" scaled="1"/>
          </a:gradFill>
          <a:ln w="6350" algn="ctr">
            <a:solidFill>
              <a:srgbClr val="B2B2B2"/>
            </a:solidFill>
            <a:round/>
            <a:headEnd/>
            <a:tailEnd/>
          </a:ln>
          <a:effectLst>
            <a:outerShdw blurRad="50800" dist="25400" dir="4020000" algn="tl" rotWithShape="0">
              <a:prstClr val="black">
                <a:alpha val="28000"/>
              </a:prstClr>
            </a:outerShdw>
          </a:effectLst>
        </p:spPr>
        <p:txBody>
          <a:bodyPr vert="horz" wrap="none" lIns="72000" tIns="72000" rIns="72000" bIns="72000" numCol="1" anchor="ctr" anchorCtr="0" compatLnSpc="1">
            <a:prstTxWarp prst="textNoShape">
              <a:avLst/>
            </a:prstTxWarp>
          </a:bodyPr>
          <a:lstStyle/>
          <a:p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if (condition) {</a:t>
            </a:r>
          </a:p>
          <a:p>
            <a:endParaRPr lang="en-US" altLang="ko-KR" sz="150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   /* Handle the condition. */</a:t>
            </a:r>
          </a:p>
          <a:p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   ...</a:t>
            </a:r>
          </a:p>
          <a:p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}</a:t>
            </a:r>
            <a:endParaRPr lang="en-US" altLang="ko-KR" sz="1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AutoShape 2"/>
          <p:cNvSpPr>
            <a:spLocks noChangeArrowheads="1"/>
          </p:cNvSpPr>
          <p:nvPr/>
        </p:nvSpPr>
        <p:spPr bwMode="gray">
          <a:xfrm>
            <a:off x="524202" y="1844824"/>
            <a:ext cx="7897472" cy="601979"/>
          </a:xfrm>
          <a:prstGeom prst="roundRect">
            <a:avLst>
              <a:gd name="adj" fmla="val 0"/>
            </a:avLst>
          </a:prstGeom>
          <a:gradFill rotWithShape="1">
            <a:gsLst>
              <a:gs pos="0">
                <a:srgbClr val="DDDDDD">
                  <a:gamma/>
                  <a:tint val="0"/>
                  <a:invGamma/>
                </a:srgbClr>
              </a:gs>
              <a:gs pos="100000">
                <a:srgbClr val="DDDDDD"/>
              </a:gs>
            </a:gsLst>
            <a:lin ang="2700000" scaled="1"/>
          </a:gradFill>
          <a:ln w="6350" algn="ctr">
            <a:solidFill>
              <a:srgbClr val="B2B2B2"/>
            </a:solidFill>
            <a:round/>
            <a:headEnd/>
            <a:tailEnd/>
          </a:ln>
          <a:effectLst>
            <a:outerShdw blurRad="50800" dist="25400" dir="4020000" algn="tl" rotWithShape="0">
              <a:prstClr val="black">
                <a:alpha val="28000"/>
              </a:prstClr>
            </a:outerShdw>
          </a:effectLst>
        </p:spPr>
        <p:txBody>
          <a:bodyPr vert="horz" wrap="none" lIns="72000" tIns="72000" rIns="72000" bIns="72000" numCol="1" anchor="ctr" anchorCtr="0" compatLnSpc="1">
            <a:prstTxWarp prst="textNoShape">
              <a:avLst/>
            </a:prstTxWarp>
          </a:bodyPr>
          <a:lstStyle/>
          <a:p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(1) </a:t>
            </a: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block   (2) single-line   (3) trailing   (4) end-of-line</a:t>
            </a:r>
            <a:endParaRPr lang="ko-KR" altLang="en-US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504056" y="1246516"/>
            <a:ext cx="4572000" cy="574966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5.1 </a:t>
            </a:r>
            <a:r>
              <a:rPr lang="ko-KR" altLang="en-US" sz="2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구현 주석 형식</a:t>
            </a:r>
            <a:endParaRPr lang="ko-KR" altLang="en-US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7141466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pptwear4">
      <a:dk1>
        <a:sysClr val="windowText" lastClr="000000"/>
      </a:dk1>
      <a:lt1>
        <a:sysClr val="window" lastClr="FFFFFF"/>
      </a:lt1>
      <a:dk2>
        <a:srgbClr val="333333"/>
      </a:dk2>
      <a:lt2>
        <a:srgbClr val="C0C0C0"/>
      </a:lt2>
      <a:accent1>
        <a:srgbClr val="0048AC"/>
      </a:accent1>
      <a:accent2>
        <a:srgbClr val="0173D4"/>
      </a:accent2>
      <a:accent3>
        <a:srgbClr val="11A6FF"/>
      </a:accent3>
      <a:accent4>
        <a:srgbClr val="85D3F7"/>
      </a:accent4>
      <a:accent5>
        <a:srgbClr val="BAE6FF"/>
      </a:accent5>
      <a:accent6>
        <a:srgbClr val="FFBF00"/>
      </a:accent6>
      <a:hlink>
        <a:srgbClr val="0173D4"/>
      </a:hlink>
      <a:folHlink>
        <a:srgbClr val="11A6FF"/>
      </a:folHlink>
    </a:clrScheme>
    <a:fontScheme name="pptshop 6">
      <a:majorFont>
        <a:latin typeface="Arial"/>
        <a:ea typeface="나눔고딕"/>
        <a:cs typeface=""/>
      </a:majorFont>
      <a:minorFont>
        <a:latin typeface="Calibri"/>
        <a:ea typeface="돋움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2848</TotalTime>
  <Words>3225</Words>
  <Application>Microsoft Office PowerPoint</Application>
  <PresentationFormat>화면 슬라이드 쇼(4:3)</PresentationFormat>
  <Paragraphs>782</Paragraphs>
  <Slides>78</Slides>
  <Notes>69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78</vt:i4>
      </vt:variant>
    </vt:vector>
  </HeadingPairs>
  <TitlesOfParts>
    <vt:vector size="84" baseType="lpstr">
      <vt:lpstr>Arial</vt:lpstr>
      <vt:lpstr>Calibri</vt:lpstr>
      <vt:lpstr>맑은 고딕</vt:lpstr>
      <vt:lpstr>나눔고딕</vt:lpstr>
      <vt:lpstr>돋움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Template</dc:title>
  <dc:creator>www.pptshop.co.kr;CNTREE</dc:creator>
  <cp:keywords>www.pptshop.co.kr</cp:keywords>
  <dc:description>본 콘텐츠의 저작권은 CNTREE에 있으며 
무단 전재, 복사, 배포 시 법적인 제재를 받을 수 있습니다.
www.pptshop.co.kr</dc:description>
  <cp:lastModifiedBy>임승한</cp:lastModifiedBy>
  <cp:revision>514</cp:revision>
  <dcterms:created xsi:type="dcterms:W3CDTF">2011-06-05T13:27:46Z</dcterms:created>
  <dcterms:modified xsi:type="dcterms:W3CDTF">2015-06-21T13:43:57Z</dcterms:modified>
</cp:coreProperties>
</file>